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89" r:id="rId6"/>
    <p:sldId id="262" r:id="rId7"/>
    <p:sldId id="266" r:id="rId8"/>
    <p:sldId id="267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14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7749" y="1171931"/>
            <a:ext cx="8222901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913" y="540814"/>
            <a:ext cx="6922134" cy="1094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1436" y="1174248"/>
            <a:ext cx="8175527" cy="4001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cbb@ucsc.cl" TargetMode="External"/><Relationship Id="rId2" Type="http://schemas.openxmlformats.org/officeDocument/2006/relationships/hyperlink" Target="http://doctoradoenciencias.ucsc.c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ovepdf.com/e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dcbb@ucsc.c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fichapostulacion.ucsc.c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fichapostulacion.ucsc.c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7228" y="2781744"/>
            <a:ext cx="3683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Guía </a:t>
            </a:r>
            <a:r>
              <a:rPr sz="3600" spc="-20" dirty="0">
                <a:solidFill>
                  <a:srgbClr val="FF0000"/>
                </a:solidFill>
              </a:rPr>
              <a:t>del</a:t>
            </a:r>
            <a:r>
              <a:rPr sz="3600" spc="-150" dirty="0">
                <a:solidFill>
                  <a:srgbClr val="FF0000"/>
                </a:solidFill>
              </a:rPr>
              <a:t> </a:t>
            </a:r>
            <a:r>
              <a:rPr sz="3600" spc="-35" dirty="0">
                <a:solidFill>
                  <a:srgbClr val="FF0000"/>
                </a:solidFill>
              </a:rPr>
              <a:t>Postulante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3696144"/>
            <a:ext cx="8763000" cy="150130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5" marR="5080" algn="ctr">
              <a:lnSpc>
                <a:spcPct val="100699"/>
              </a:lnSpc>
              <a:spcBef>
                <a:spcPts val="80"/>
              </a:spcBef>
            </a:pP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Doctorado</a:t>
            </a:r>
            <a:r>
              <a:rPr sz="2400" b="1" spc="-22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en</a:t>
            </a:r>
            <a:r>
              <a:rPr sz="2400" b="1" spc="-1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1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Ciencias</a:t>
            </a:r>
            <a:r>
              <a:rPr sz="2400" b="1" spc="-19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endParaRPr lang="es-419" sz="2400" b="1" spc="-19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12065" marR="5080" algn="ctr">
              <a:lnSpc>
                <a:spcPct val="100699"/>
              </a:lnSpc>
              <a:spcBef>
                <a:spcPts val="80"/>
              </a:spcBef>
            </a:pPr>
            <a:r>
              <a:rPr sz="2400" b="1" spc="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con</a:t>
            </a:r>
            <a:r>
              <a:rPr sz="2400" b="1" spc="-114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mención</a:t>
            </a:r>
            <a:r>
              <a:rPr sz="2400" b="1" spc="-2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en</a:t>
            </a:r>
            <a:r>
              <a:rPr sz="2400" b="1" spc="-1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Biodiversidad</a:t>
            </a:r>
            <a:r>
              <a:rPr sz="2400" b="1" spc="-2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y</a:t>
            </a:r>
            <a:r>
              <a:rPr sz="2400" b="1" spc="-14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Biorecursos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endParaRPr lang="es-419" sz="2400" b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12065" marR="5080" algn="ctr">
              <a:lnSpc>
                <a:spcPct val="100699"/>
              </a:lnSpc>
              <a:spcBef>
                <a:spcPts val="80"/>
              </a:spcBef>
            </a:pPr>
            <a:r>
              <a:rPr sz="2400" b="1" spc="-2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Facultad</a:t>
            </a:r>
            <a:r>
              <a:rPr sz="2400" b="1" spc="-2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de</a:t>
            </a:r>
            <a:r>
              <a:rPr sz="2400" b="1" spc="-13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Ciencias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3175" algn="ctr">
              <a:lnSpc>
                <a:spcPts val="2800"/>
              </a:lnSpc>
            </a:pP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Universidad</a:t>
            </a:r>
            <a:r>
              <a:rPr sz="2400" b="1" spc="-2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Católica</a:t>
            </a:r>
            <a:r>
              <a:rPr sz="2400" b="1" spc="-29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de</a:t>
            </a:r>
            <a:r>
              <a:rPr sz="2400" b="1" spc="-14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2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la</a:t>
            </a:r>
            <a:r>
              <a:rPr sz="2400" b="1" spc="-9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Santísima</a:t>
            </a:r>
            <a:r>
              <a:rPr sz="2400" b="1" spc="-19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Concepción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0956" y="5798773"/>
            <a:ext cx="7411084" cy="88742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520700" algn="ctr">
              <a:lnSpc>
                <a:spcPts val="2100"/>
              </a:lnSpc>
              <a:spcBef>
                <a:spcPts val="219"/>
              </a:spcBef>
            </a:pPr>
            <a:r>
              <a:rPr sz="1800" spc="-2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Informaciones </a:t>
            </a:r>
            <a:r>
              <a:rPr sz="1800" spc="-3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sobre </a:t>
            </a:r>
            <a:r>
              <a:rPr sz="18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el </a:t>
            </a:r>
            <a:r>
              <a:rPr sz="1800" spc="-2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Programa: </a:t>
            </a:r>
            <a:r>
              <a:rPr sz="1800" u="sng" spc="-10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http://d</a:t>
            </a:r>
            <a:r>
              <a:rPr lang="es-MX" sz="1800" u="sng" spc="-10" dirty="0" err="1">
                <a:solidFill>
                  <a:schemeClr val="bg1">
                    <a:lumMod val="50000"/>
                  </a:schemeClr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cbb</a:t>
            </a:r>
            <a:r>
              <a:rPr sz="1800" u="sng" spc="-10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.ucsc.cl </a:t>
            </a:r>
            <a:r>
              <a:rPr sz="1800" spc="-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endParaRPr lang="es-419" sz="1800" spc="-1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marR="5080" indent="520700" algn="ctr">
              <a:lnSpc>
                <a:spcPts val="2100"/>
              </a:lnSpc>
              <a:spcBef>
                <a:spcPts val="219"/>
              </a:spcBef>
            </a:pPr>
            <a:r>
              <a:rPr sz="1800" spc="-2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Dirigir</a:t>
            </a:r>
            <a:r>
              <a:rPr sz="1800" spc="-2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5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consultas</a:t>
            </a:r>
            <a:r>
              <a:rPr sz="1800" spc="-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lang="es-MX" sz="1800" spc="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l</a:t>
            </a:r>
            <a:r>
              <a:rPr lang="es-MX" sz="1800" spc="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sz="1800" spc="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pc="-2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Jef</a:t>
            </a:r>
            <a:r>
              <a:rPr lang="es-ES" spc="-2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spc="-2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de </a:t>
            </a:r>
            <a:r>
              <a:rPr spc="-2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Programa</a:t>
            </a:r>
            <a:endParaRPr lang="es-419" spc="-2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marR="5080" indent="520700" algn="ctr">
              <a:lnSpc>
                <a:spcPts val="2100"/>
              </a:lnSpc>
              <a:spcBef>
                <a:spcPts val="219"/>
              </a:spcBef>
            </a:pPr>
            <a:r>
              <a:rPr sz="1800" spc="-8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Dr</a:t>
            </a:r>
            <a:r>
              <a:rPr lang="es-MX" sz="1800" spc="-8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a.</a:t>
            </a:r>
            <a:r>
              <a:rPr sz="1800" spc="-8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MX" sz="1800" spc="-8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Dariela Núñez</a:t>
            </a:r>
            <a:r>
              <a:rPr sz="1800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, </a:t>
            </a:r>
            <a:r>
              <a:rPr sz="1800" spc="-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email:</a:t>
            </a:r>
            <a:r>
              <a:rPr sz="1800" spc="-254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MX" sz="1800" u="sng" dirty="0" err="1">
                <a:solidFill>
                  <a:schemeClr val="bg1">
                    <a:lumMod val="50000"/>
                  </a:schemeClr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dnunez</a:t>
            </a:r>
            <a:r>
              <a:rPr sz="1800" u="sng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@ucsc.cl</a:t>
            </a:r>
            <a:endParaRPr sz="18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9000" y="800100"/>
            <a:ext cx="3886200" cy="1269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33" y="133765"/>
            <a:ext cx="4627806" cy="26479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723" y="515111"/>
            <a:ext cx="8599170" cy="29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 </a:t>
            </a:r>
            <a:r>
              <a:rPr sz="1600" b="1" spc="-10" dirty="0">
                <a:latin typeface="Calibri"/>
                <a:cs typeface="Calibri"/>
              </a:rPr>
              <a:t>4: </a:t>
            </a:r>
            <a:r>
              <a:rPr sz="1600" b="1" spc="10" dirty="0">
                <a:latin typeface="Calibri"/>
                <a:cs typeface="Calibri"/>
              </a:rPr>
              <a:t>Documentos</a:t>
            </a:r>
            <a:r>
              <a:rPr sz="1600" b="1" spc="-28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requeridos</a:t>
            </a:r>
            <a:endParaRPr sz="1600" dirty="0">
              <a:latin typeface="Calibri"/>
              <a:cs typeface="Calibri"/>
            </a:endParaRPr>
          </a:p>
          <a:p>
            <a:pPr marL="344170">
              <a:lnSpc>
                <a:spcPct val="100000"/>
              </a:lnSpc>
              <a:spcBef>
                <a:spcPts val="1470"/>
              </a:spcBef>
            </a:pPr>
            <a:r>
              <a:rPr sz="2000" spc="20" dirty="0">
                <a:solidFill>
                  <a:srgbClr val="7030A0"/>
                </a:solidFill>
                <a:latin typeface="Calibri"/>
                <a:cs typeface="Calibri"/>
              </a:rPr>
              <a:t>b)</a:t>
            </a:r>
            <a:r>
              <a:rPr sz="2000" spc="-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7030A0"/>
                </a:solidFill>
                <a:latin typeface="Calibri"/>
                <a:cs typeface="Calibri"/>
              </a:rPr>
              <a:t>Ingresos</a:t>
            </a:r>
            <a:r>
              <a:rPr sz="2000" spc="-1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030A0"/>
                </a:solidFill>
                <a:latin typeface="Calibri"/>
                <a:cs typeface="Calibri"/>
              </a:rPr>
              <a:t>en</a:t>
            </a:r>
            <a:r>
              <a:rPr sz="2000" spc="-10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030A0"/>
                </a:solidFill>
                <a:latin typeface="Calibri"/>
                <a:cs typeface="Calibri"/>
              </a:rPr>
              <a:t>el</a:t>
            </a:r>
            <a:r>
              <a:rPr sz="2000" spc="-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7030A0"/>
                </a:solidFill>
                <a:latin typeface="Calibri"/>
                <a:cs typeface="Calibri"/>
              </a:rPr>
              <a:t>Formulario</a:t>
            </a:r>
            <a:r>
              <a:rPr sz="2000" spc="-1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7030A0"/>
                </a:solidFill>
                <a:latin typeface="Calibri"/>
                <a:cs typeface="Calibri"/>
              </a:rPr>
              <a:t>de</a:t>
            </a:r>
            <a:r>
              <a:rPr sz="2000" spc="-1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030A0"/>
                </a:solidFill>
                <a:latin typeface="Calibri"/>
                <a:cs typeface="Calibri"/>
              </a:rPr>
              <a:t>Antecedentes</a:t>
            </a:r>
            <a:r>
              <a:rPr sz="2000" spc="-1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7030A0"/>
                </a:solidFill>
                <a:latin typeface="Calibri"/>
                <a:cs typeface="Calibri"/>
              </a:rPr>
              <a:t>Económicos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344170" marR="5080">
              <a:lnSpc>
                <a:spcPct val="97900"/>
              </a:lnSpc>
            </a:pPr>
            <a:r>
              <a:rPr sz="2000" spc="10" dirty="0">
                <a:latin typeface="Calibri"/>
                <a:cs typeface="Calibri"/>
              </a:rPr>
              <a:t>El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formulario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permite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particular</a:t>
            </a:r>
            <a:r>
              <a:rPr sz="2000" spc="-25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postular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al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financiamiento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interno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30" dirty="0">
                <a:latin typeface="Calibri"/>
                <a:cs typeface="Calibri"/>
              </a:rPr>
              <a:t>que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ofrece  </a:t>
            </a:r>
            <a:r>
              <a:rPr sz="2000" dirty="0">
                <a:latin typeface="Calibri"/>
                <a:cs typeface="Calibri"/>
              </a:rPr>
              <a:t>el </a:t>
            </a:r>
            <a:r>
              <a:rPr sz="2000" spc="5" dirty="0">
                <a:latin typeface="Calibri"/>
                <a:cs typeface="Calibri"/>
              </a:rPr>
              <a:t>Programa. </a:t>
            </a:r>
            <a:r>
              <a:rPr sz="2000" spc="-5" dirty="0">
                <a:latin typeface="Calibri"/>
                <a:cs typeface="Calibri"/>
              </a:rPr>
              <a:t>Referirse </a:t>
            </a:r>
            <a:r>
              <a:rPr sz="2000" spc="20" dirty="0">
                <a:latin typeface="Calibri"/>
                <a:cs typeface="Calibri"/>
              </a:rPr>
              <a:t>al </a:t>
            </a:r>
            <a:r>
              <a:rPr sz="2000" spc="5" dirty="0">
                <a:latin typeface="Calibri"/>
                <a:cs typeface="Calibri"/>
              </a:rPr>
              <a:t>Formulario </a:t>
            </a:r>
            <a:r>
              <a:rPr sz="2000" spc="2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Antecedentes </a:t>
            </a:r>
            <a:r>
              <a:rPr sz="2000" spc="-10" dirty="0">
                <a:latin typeface="Calibri"/>
                <a:cs typeface="Calibri"/>
              </a:rPr>
              <a:t>Económicos </a:t>
            </a:r>
            <a:r>
              <a:rPr sz="2000" spc="-5" dirty="0">
                <a:latin typeface="Calibri"/>
                <a:cs typeface="Calibri"/>
              </a:rPr>
              <a:t>para mayor  </a:t>
            </a:r>
            <a:r>
              <a:rPr sz="2000" spc="10" dirty="0">
                <a:latin typeface="Calibri"/>
                <a:cs typeface="Calibri"/>
              </a:rPr>
              <a:t>información.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344170" marR="34925">
              <a:lnSpc>
                <a:spcPct val="100000"/>
              </a:lnSpc>
            </a:pPr>
            <a:r>
              <a:rPr sz="2000" spc="20" dirty="0">
                <a:latin typeface="Calibri"/>
                <a:cs typeface="Calibri"/>
              </a:rPr>
              <a:t>Una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vez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completado</a:t>
            </a:r>
            <a:r>
              <a:rPr sz="2000" spc="-204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este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documento,</a:t>
            </a:r>
            <a:r>
              <a:rPr sz="2000" spc="-25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gu</a:t>
            </a:r>
            <a:r>
              <a:rPr lang="es-MX" sz="2000" dirty="0">
                <a:latin typeface="Calibri"/>
                <a:cs typeface="Calibri"/>
              </a:rPr>
              <a:t>á</a:t>
            </a:r>
            <a:r>
              <a:rPr sz="2000" dirty="0" err="1">
                <a:latin typeface="Calibri"/>
                <a:cs typeface="Calibri"/>
              </a:rPr>
              <a:t>rdelo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5" dirty="0" err="1">
                <a:latin typeface="Calibri"/>
                <a:cs typeface="Calibri"/>
              </a:rPr>
              <a:t>convi</a:t>
            </a:r>
            <a:r>
              <a:rPr lang="es-MX" sz="2000" spc="5">
                <a:latin typeface="Calibri"/>
                <a:cs typeface="Calibri"/>
              </a:rPr>
              <a:t>é</a:t>
            </a:r>
            <a:r>
              <a:rPr sz="2000" spc="5">
                <a:latin typeface="Calibri"/>
                <a:cs typeface="Calibri"/>
              </a:rPr>
              <a:t>rtalo</a:t>
            </a:r>
            <a:r>
              <a:rPr sz="2000" spc="-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formato</a:t>
            </a:r>
            <a:r>
              <a:rPr sz="2000" spc="-2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PDF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para  </a:t>
            </a:r>
            <a:r>
              <a:rPr sz="2000" spc="25" dirty="0">
                <a:latin typeface="Calibri"/>
                <a:cs typeface="Calibri"/>
              </a:rPr>
              <a:t>poder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25" dirty="0">
                <a:latin typeface="Calibri"/>
                <a:cs typeface="Calibri"/>
              </a:rPr>
              <a:t>subirlo</a:t>
            </a:r>
            <a:r>
              <a:rPr sz="2000" spc="-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la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plataforma</a:t>
            </a:r>
            <a:r>
              <a:rPr sz="2000" spc="-215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de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postulación.</a:t>
            </a:r>
          </a:p>
        </p:txBody>
      </p:sp>
      <p:sp>
        <p:nvSpPr>
          <p:cNvPr id="3" name="object 3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7A2D82-D55D-6CD8-D929-9F526B77A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425" y="3396343"/>
            <a:ext cx="4520127" cy="44499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7A4D22A-127D-7CFA-1F27-38ADFBF27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834" y="1127993"/>
            <a:ext cx="7239000" cy="400490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5723" y="515111"/>
            <a:ext cx="27736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4:</a:t>
            </a:r>
            <a:r>
              <a:rPr sz="1600" b="1" spc="-130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Documentos</a:t>
            </a:r>
            <a:r>
              <a:rPr sz="1600" b="1" spc="-1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requeridos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7749" y="945871"/>
            <a:ext cx="2565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25" dirty="0">
                <a:solidFill>
                  <a:srgbClr val="7030A0"/>
                </a:solidFill>
                <a:latin typeface="Calibri"/>
                <a:cs typeface="Calibri"/>
              </a:rPr>
              <a:t>c)</a:t>
            </a:r>
            <a:r>
              <a:rPr sz="2000" b="0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0" dirty="0">
                <a:solidFill>
                  <a:srgbClr val="7030A0"/>
                </a:solidFill>
                <a:latin typeface="Calibri"/>
                <a:cs typeface="Calibri"/>
              </a:rPr>
              <a:t>Documentos</a:t>
            </a:r>
            <a:r>
              <a:rPr sz="2000" b="0" spc="-24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30" dirty="0">
                <a:solidFill>
                  <a:srgbClr val="7030A0"/>
                </a:solidFill>
                <a:latin typeface="Calibri"/>
                <a:cs typeface="Calibri"/>
              </a:rPr>
              <a:t>por</a:t>
            </a:r>
            <a:r>
              <a:rPr sz="2000" b="0" spc="-1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25" dirty="0">
                <a:solidFill>
                  <a:srgbClr val="7030A0"/>
                </a:solidFill>
                <a:latin typeface="Calibri"/>
                <a:cs typeface="Calibri"/>
              </a:rPr>
              <a:t>subir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848" y="4757997"/>
            <a:ext cx="7968615" cy="111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spc="10" dirty="0">
                <a:latin typeface="Calibri"/>
                <a:cs typeface="Calibri"/>
              </a:rPr>
              <a:t>Nota:</a:t>
            </a:r>
            <a:endParaRPr sz="1800">
              <a:latin typeface="Calibri"/>
              <a:cs typeface="Calibri"/>
            </a:endParaRPr>
          </a:p>
          <a:p>
            <a:pPr marL="292100" marR="69215" indent="-279400">
              <a:lnSpc>
                <a:spcPts val="2100"/>
              </a:lnSpc>
              <a:spcBef>
                <a:spcPts val="90"/>
              </a:spcBef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dirty="0">
                <a:latin typeface="Calibri"/>
                <a:cs typeface="Calibri"/>
              </a:rPr>
              <a:t>Para convertir </a:t>
            </a:r>
            <a:r>
              <a:rPr sz="1800" b="1" spc="5" dirty="0">
                <a:latin typeface="Calibri"/>
                <a:cs typeface="Calibri"/>
              </a:rPr>
              <a:t>archivos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10" dirty="0">
                <a:latin typeface="Calibri"/>
                <a:cs typeface="Calibri"/>
              </a:rPr>
              <a:t>PDF</a:t>
            </a:r>
            <a:r>
              <a:rPr sz="1800" spc="-10" dirty="0">
                <a:latin typeface="Calibri"/>
                <a:cs typeface="Calibri"/>
              </a:rPr>
              <a:t>, </a:t>
            </a:r>
            <a:r>
              <a:rPr sz="1800" spc="-30" dirty="0">
                <a:latin typeface="Calibri"/>
                <a:cs typeface="Calibri"/>
              </a:rPr>
              <a:t>puede </a:t>
            </a:r>
            <a:r>
              <a:rPr sz="1800" spc="-5" dirty="0">
                <a:latin typeface="Calibri"/>
                <a:cs typeface="Calibri"/>
              </a:rPr>
              <a:t>usar </a:t>
            </a:r>
            <a:r>
              <a:rPr sz="1800" spc="-40" dirty="0">
                <a:latin typeface="Calibri"/>
                <a:cs typeface="Calibri"/>
              </a:rPr>
              <a:t>(por </a:t>
            </a:r>
            <a:r>
              <a:rPr sz="1800" spc="-25" dirty="0">
                <a:latin typeface="Calibri"/>
                <a:cs typeface="Calibri"/>
              </a:rPr>
              <a:t>ejemplo)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10" dirty="0">
                <a:latin typeface="Calibri"/>
                <a:cs typeface="Calibri"/>
              </a:rPr>
              <a:t>sitio </a:t>
            </a:r>
            <a:r>
              <a:rPr sz="18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http://www.ilovepdf.com/es</a:t>
            </a:r>
            <a:r>
              <a:rPr sz="1800" spc="-20" dirty="0">
                <a:latin typeface="Calibri"/>
                <a:cs typeface="Calibri"/>
                <a:hlinkClick r:id="rId3"/>
              </a:rPr>
              <a:t>. </a:t>
            </a:r>
            <a:r>
              <a:rPr sz="1800" spc="-25" dirty="0">
                <a:latin typeface="Calibri"/>
                <a:cs typeface="Calibri"/>
              </a:rPr>
              <a:t>También </a:t>
            </a:r>
            <a:r>
              <a:rPr sz="1800" spc="-20" dirty="0">
                <a:latin typeface="Calibri"/>
                <a:cs typeface="Calibri"/>
              </a:rPr>
              <a:t>permite </a:t>
            </a:r>
            <a:r>
              <a:rPr sz="1800" spc="-25" dirty="0">
                <a:latin typeface="Calibri"/>
                <a:cs typeface="Calibri"/>
              </a:rPr>
              <a:t>fusionar </a:t>
            </a:r>
            <a:r>
              <a:rPr sz="1800" spc="-15" dirty="0">
                <a:latin typeface="Calibri"/>
                <a:cs typeface="Calibri"/>
              </a:rPr>
              <a:t>varios </a:t>
            </a:r>
            <a:r>
              <a:rPr sz="1800" spc="-30" dirty="0">
                <a:latin typeface="Calibri"/>
                <a:cs typeface="Calibri"/>
              </a:rPr>
              <a:t>documentos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uno.</a:t>
            </a:r>
            <a:endParaRPr sz="1800">
              <a:latin typeface="Calibri"/>
              <a:cs typeface="Calibri"/>
            </a:endParaRPr>
          </a:p>
          <a:p>
            <a:pPr marL="292100" indent="-279400">
              <a:lnSpc>
                <a:spcPts val="2140"/>
              </a:lnSpc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spc="-20" dirty="0">
                <a:latin typeface="Calibri"/>
                <a:cs typeface="Calibri"/>
              </a:rPr>
              <a:t>Véase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página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siguiente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más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información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acerca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cada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documento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solicitado.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8848" y="1768749"/>
            <a:ext cx="8387080" cy="494673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92100" marR="877569" indent="-279400">
              <a:lnSpc>
                <a:spcPts val="2100"/>
              </a:lnSpc>
              <a:spcBef>
                <a:spcPts val="219"/>
              </a:spcBef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spc="-5" dirty="0">
                <a:latin typeface="Calibri"/>
                <a:cs typeface="Calibri"/>
              </a:rPr>
              <a:t>Carta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15" dirty="0">
                <a:latin typeface="Calibri"/>
                <a:cs typeface="Calibri"/>
              </a:rPr>
              <a:t>de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presentación: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carta</a:t>
            </a:r>
            <a:r>
              <a:rPr sz="1800" spc="-1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personal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fundamentando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interés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postular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al  </a:t>
            </a:r>
            <a:r>
              <a:rPr sz="1800" spc="-20" dirty="0" err="1">
                <a:latin typeface="Calibri"/>
                <a:cs typeface="Calibri"/>
              </a:rPr>
              <a:t>Programa</a:t>
            </a:r>
            <a:r>
              <a:rPr lang="es-419" sz="1800" spc="-20" dirty="0">
                <a:latin typeface="Calibri"/>
                <a:cs typeface="Calibri"/>
              </a:rPr>
              <a:t> </a:t>
            </a:r>
            <a:r>
              <a:rPr lang="es-ES" dirty="0"/>
              <a:t>y su proyección en investigación en términos de línea de investigación a desarrollar.</a:t>
            </a:r>
          </a:p>
          <a:p>
            <a:pPr marL="292100" marR="877569" indent="-279400">
              <a:lnSpc>
                <a:spcPts val="2100"/>
              </a:lnSpc>
              <a:spcBef>
                <a:spcPts val="219"/>
              </a:spcBef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lang="es-ES" b="1" dirty="0"/>
              <a:t>Copia simple de título profesional y/o grado</a:t>
            </a:r>
            <a:endParaRPr lang="es-419" b="1" dirty="0"/>
          </a:p>
          <a:p>
            <a:pPr marL="292100" marR="877569" indent="-279400">
              <a:lnSpc>
                <a:spcPts val="2100"/>
              </a:lnSpc>
              <a:spcBef>
                <a:spcPts val="219"/>
              </a:spcBef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lang="es-ES" b="1" dirty="0"/>
              <a:t>Certificado de calificaciones de los títulos o grados </a:t>
            </a:r>
            <a:r>
              <a:rPr lang="es-ES" dirty="0"/>
              <a:t>adquiridos (pre y postgrado) y, si está disponible, ranking de egreso en la promoción.</a:t>
            </a:r>
            <a:endParaRPr lang="es-419" dirty="0"/>
          </a:p>
          <a:p>
            <a:pPr marL="292100" marR="125730" indent="-279400">
              <a:lnSpc>
                <a:spcPct val="98800"/>
              </a:lnSpc>
              <a:spcBef>
                <a:spcPts val="5"/>
              </a:spcBef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dirty="0">
                <a:latin typeface="Calibri"/>
                <a:cs typeface="Calibri"/>
              </a:rPr>
              <a:t>Curriculum </a:t>
            </a:r>
            <a:r>
              <a:rPr sz="1800" b="1" spc="-5" dirty="0">
                <a:latin typeface="Calibri"/>
                <a:cs typeface="Calibri"/>
              </a:rPr>
              <a:t>vitae</a:t>
            </a:r>
            <a:r>
              <a:rPr lang="es-419" sz="1800" b="1" spc="-5" dirty="0">
                <a:latin typeface="Calibri"/>
                <a:cs typeface="Calibri"/>
              </a:rPr>
              <a:t> en extenso</a:t>
            </a:r>
            <a:r>
              <a:rPr sz="1800" b="1" spc="-5" dirty="0">
                <a:latin typeface="Calibri"/>
                <a:cs typeface="Calibri"/>
              </a:rPr>
              <a:t>: </a:t>
            </a:r>
            <a:r>
              <a:rPr sz="1800" spc="-25" dirty="0">
                <a:latin typeface="Calibri"/>
                <a:cs typeface="Calibri"/>
              </a:rPr>
              <a:t>documento </a:t>
            </a:r>
            <a:r>
              <a:rPr sz="1800" spc="-5" dirty="0">
                <a:latin typeface="Calibri"/>
                <a:cs typeface="Calibri"/>
              </a:rPr>
              <a:t>con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20" dirty="0">
                <a:latin typeface="Calibri"/>
                <a:cs typeface="Calibri"/>
              </a:rPr>
              <a:t>CV </a:t>
            </a:r>
            <a:r>
              <a:rPr sz="1800" spc="-10" dirty="0">
                <a:latin typeface="Calibri"/>
                <a:cs typeface="Calibri"/>
              </a:rPr>
              <a:t>detallado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30" dirty="0">
                <a:latin typeface="Calibri"/>
                <a:cs typeface="Calibri"/>
              </a:rPr>
              <a:t>toda </a:t>
            </a:r>
            <a:r>
              <a:rPr sz="1800" spc="-10" dirty="0">
                <a:latin typeface="Calibri"/>
                <a:cs typeface="Calibri"/>
              </a:rPr>
              <a:t>la </a:t>
            </a:r>
            <a:r>
              <a:rPr sz="1800" spc="-20" dirty="0">
                <a:latin typeface="Calibri"/>
                <a:cs typeface="Calibri"/>
              </a:rPr>
              <a:t>documentación </a:t>
            </a:r>
            <a:r>
              <a:rPr sz="1800" spc="-25" dirty="0">
                <a:latin typeface="Calibri"/>
                <a:cs typeface="Calibri"/>
              </a:rPr>
              <a:t>de respaldo  </a:t>
            </a:r>
            <a:r>
              <a:rPr sz="1800" spc="-35" dirty="0">
                <a:latin typeface="Calibri"/>
                <a:cs typeface="Calibri"/>
              </a:rPr>
              <a:t>que </a:t>
            </a:r>
            <a:r>
              <a:rPr sz="1800" spc="-15" dirty="0">
                <a:latin typeface="Calibri"/>
                <a:cs typeface="Calibri"/>
              </a:rPr>
              <a:t>estime </a:t>
            </a:r>
            <a:r>
              <a:rPr sz="1800" spc="-20" dirty="0">
                <a:latin typeface="Calibri"/>
                <a:cs typeface="Calibri"/>
              </a:rPr>
              <a:t>pertinente. </a:t>
            </a:r>
            <a:r>
              <a:rPr sz="1800" spc="-5" dirty="0">
                <a:latin typeface="Calibri"/>
                <a:cs typeface="Calibri"/>
              </a:rPr>
              <a:t>Ej. </a:t>
            </a:r>
            <a:r>
              <a:rPr sz="1800" spc="-20" dirty="0">
                <a:latin typeface="Calibri"/>
                <a:cs typeface="Calibri"/>
              </a:rPr>
              <a:t>copia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15" dirty="0">
                <a:latin typeface="Calibri"/>
                <a:cs typeface="Calibri"/>
              </a:rPr>
              <a:t>publicaciones </a:t>
            </a:r>
            <a:r>
              <a:rPr sz="1800" spc="-5" dirty="0">
                <a:latin typeface="Calibri"/>
                <a:cs typeface="Calibri"/>
              </a:rPr>
              <a:t>si </a:t>
            </a:r>
            <a:r>
              <a:rPr sz="1800" spc="-25" dirty="0">
                <a:latin typeface="Calibri"/>
                <a:cs typeface="Calibri"/>
              </a:rPr>
              <a:t>hubiese, </a:t>
            </a:r>
            <a:r>
              <a:rPr sz="1800" spc="-10" dirty="0">
                <a:latin typeface="Calibri"/>
                <a:cs typeface="Calibri"/>
              </a:rPr>
              <a:t>certificados </a:t>
            </a:r>
            <a:r>
              <a:rPr sz="1800" spc="-50" dirty="0">
                <a:latin typeface="Calibri"/>
                <a:cs typeface="Calibri"/>
              </a:rPr>
              <a:t>de  </a:t>
            </a:r>
            <a:r>
              <a:rPr sz="1800" spc="-15" dirty="0">
                <a:latin typeface="Calibri"/>
                <a:cs typeface="Calibri"/>
              </a:rPr>
              <a:t>presentaciones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25" dirty="0">
                <a:latin typeface="Calibri"/>
                <a:cs typeface="Calibri"/>
              </a:rPr>
              <a:t>congreso, </a:t>
            </a:r>
            <a:r>
              <a:rPr sz="1800" spc="-10" dirty="0">
                <a:latin typeface="Calibri"/>
                <a:cs typeface="Calibri"/>
              </a:rPr>
              <a:t>certificados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asistencia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5" dirty="0">
                <a:latin typeface="Calibri"/>
                <a:cs typeface="Calibri"/>
              </a:rPr>
              <a:t>congreso, </a:t>
            </a:r>
            <a:r>
              <a:rPr sz="1800" spc="-10" dirty="0">
                <a:latin typeface="Calibri"/>
                <a:cs typeface="Calibri"/>
              </a:rPr>
              <a:t>certificado </a:t>
            </a:r>
            <a:r>
              <a:rPr sz="1800" spc="-20" dirty="0">
                <a:latin typeface="Calibri"/>
                <a:cs typeface="Calibri"/>
              </a:rPr>
              <a:t>del nivel 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35" dirty="0">
                <a:latin typeface="Calibri"/>
                <a:cs typeface="Calibri"/>
              </a:rPr>
              <a:t>dominio </a:t>
            </a:r>
            <a:r>
              <a:rPr sz="1800" spc="-20" dirty="0">
                <a:latin typeface="Calibri"/>
                <a:cs typeface="Calibri"/>
              </a:rPr>
              <a:t>del inglés,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etc.</a:t>
            </a:r>
            <a:endParaRPr sz="1800" dirty="0">
              <a:latin typeface="Calibri"/>
              <a:cs typeface="Calibri"/>
            </a:endParaRPr>
          </a:p>
          <a:p>
            <a:pPr marL="292100" indent="-279400">
              <a:lnSpc>
                <a:spcPts val="2100"/>
              </a:lnSpc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spc="-10" dirty="0">
                <a:latin typeface="Calibri"/>
                <a:cs typeface="Calibri"/>
              </a:rPr>
              <a:t>Formulario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Ant.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Económicos</a:t>
            </a:r>
            <a:r>
              <a:rPr sz="1800" spc="5" dirty="0">
                <a:latin typeface="Calibri"/>
                <a:cs typeface="Calibri"/>
              </a:rPr>
              <a:t>:</a:t>
            </a:r>
            <a:r>
              <a:rPr sz="1800" spc="-19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Formulario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 err="1">
                <a:latin typeface="Calibri"/>
                <a:cs typeface="Calibri"/>
              </a:rPr>
              <a:t>Antecedentes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lang="es-419" sz="1800" spc="-114" dirty="0">
                <a:latin typeface="Calibri"/>
                <a:cs typeface="Calibri"/>
              </a:rPr>
              <a:t> </a:t>
            </a:r>
            <a:r>
              <a:rPr sz="1800" spc="-20" dirty="0" err="1">
                <a:latin typeface="Calibri"/>
                <a:cs typeface="Calibri"/>
              </a:rPr>
              <a:t>Económicos</a:t>
            </a:r>
            <a:r>
              <a:rPr lang="es-419" spc="-10" dirty="0">
                <a:latin typeface="Calibri"/>
                <a:cs typeface="Calibri"/>
              </a:rPr>
              <a:t> completo.</a:t>
            </a:r>
            <a:endParaRPr lang="es-419" sz="1800" spc="-20" dirty="0">
              <a:latin typeface="Calibri"/>
              <a:cs typeface="Calibri"/>
            </a:endParaRPr>
          </a:p>
          <a:p>
            <a:pPr marL="292100" indent="-279400">
              <a:lnSpc>
                <a:spcPts val="2100"/>
              </a:lnSpc>
              <a:buFont typeface="Calibri"/>
              <a:buChar char="-"/>
              <a:tabLst>
                <a:tab pos="291465" algn="l"/>
                <a:tab pos="292100" algn="l"/>
              </a:tabLst>
            </a:pPr>
            <a:endParaRPr lang="es-419" sz="1800" spc="-20" dirty="0">
              <a:latin typeface="Calibri"/>
              <a:cs typeface="Calibri"/>
            </a:endParaRPr>
          </a:p>
          <a:p>
            <a:pPr marL="292100" indent="-279400">
              <a:lnSpc>
                <a:spcPts val="2100"/>
              </a:lnSpc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CONSIDERAR: La postulación no exige presentar copias legalizadas de los documentos solicitados, pero ésta será condición obligatoria para el 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Proceso de Matrícula 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si el postulante es aceptado en el Programa. Tratándose de postulantes extranjeros deberán presentar los documentos legalizados, según las normas que regulan estos trámites.</a:t>
            </a:r>
            <a:endParaRPr lang="es-419" dirty="0">
              <a:solidFill>
                <a:schemeClr val="bg2">
                  <a:lumMod val="50000"/>
                </a:schemeClr>
              </a:solidFill>
            </a:endParaRPr>
          </a:p>
          <a:p>
            <a:pPr marL="292100" indent="-279400">
              <a:lnSpc>
                <a:spcPts val="2100"/>
              </a:lnSpc>
              <a:buFont typeface="Calibri"/>
              <a:buChar char="-"/>
              <a:tabLst>
                <a:tab pos="291465" algn="l"/>
                <a:tab pos="292100" algn="l"/>
              </a:tabLst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5723" y="515111"/>
            <a:ext cx="27736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4:</a:t>
            </a:r>
            <a:r>
              <a:rPr sz="1600" b="1" spc="-130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Documentos</a:t>
            </a:r>
            <a:r>
              <a:rPr sz="1600" b="1" spc="-1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requeridos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7749" y="1251717"/>
            <a:ext cx="5562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IMPORTANTE</a:t>
            </a:r>
            <a:r>
              <a:rPr sz="2000" b="0" spc="-10" dirty="0">
                <a:latin typeface="Calibri"/>
                <a:cs typeface="Calibri"/>
              </a:rPr>
              <a:t>:</a:t>
            </a:r>
            <a:r>
              <a:rPr sz="2000" b="0" spc="-200" dirty="0">
                <a:latin typeface="Calibri"/>
                <a:cs typeface="Calibri"/>
              </a:rPr>
              <a:t> </a:t>
            </a:r>
            <a:r>
              <a:rPr sz="2000" b="0" spc="5" dirty="0">
                <a:latin typeface="Calibri"/>
                <a:cs typeface="Calibri"/>
              </a:rPr>
              <a:t>respecto</a:t>
            </a:r>
            <a:r>
              <a:rPr sz="2000" b="0" spc="-21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a</a:t>
            </a:r>
            <a:r>
              <a:rPr sz="2000" b="0" spc="-125" dirty="0">
                <a:latin typeface="Calibri"/>
                <a:cs typeface="Calibri"/>
              </a:rPr>
              <a:t> </a:t>
            </a:r>
            <a:r>
              <a:rPr sz="2000" b="0" spc="25" dirty="0">
                <a:latin typeface="Calibri"/>
                <a:cs typeface="Calibri"/>
              </a:rPr>
              <a:t>los</a:t>
            </a:r>
            <a:r>
              <a:rPr sz="2000" b="0" spc="-145" dirty="0">
                <a:latin typeface="Calibri"/>
                <a:cs typeface="Calibri"/>
              </a:rPr>
              <a:t> </a:t>
            </a:r>
            <a:r>
              <a:rPr sz="2000" b="0" spc="10" dirty="0">
                <a:latin typeface="Calibri"/>
                <a:cs typeface="Calibri"/>
              </a:rPr>
              <a:t>documentos</a:t>
            </a:r>
            <a:r>
              <a:rPr sz="2000" b="0" spc="-240" dirty="0">
                <a:latin typeface="Calibri"/>
                <a:cs typeface="Calibri"/>
              </a:rPr>
              <a:t> </a:t>
            </a:r>
            <a:r>
              <a:rPr sz="2000" b="0" spc="30" dirty="0">
                <a:latin typeface="Calibri"/>
                <a:cs typeface="Calibri"/>
              </a:rPr>
              <a:t>por</a:t>
            </a:r>
            <a:r>
              <a:rPr sz="2000" b="0" spc="-155" dirty="0">
                <a:latin typeface="Calibri"/>
                <a:cs typeface="Calibri"/>
              </a:rPr>
              <a:t> </a:t>
            </a:r>
            <a:r>
              <a:rPr sz="2000" b="0" spc="25" dirty="0">
                <a:latin typeface="Calibri"/>
                <a:cs typeface="Calibri"/>
              </a:rPr>
              <a:t>subir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05CD324-2B6D-5C88-65DE-2086E9F65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97" y="1987825"/>
            <a:ext cx="8618800" cy="511354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49" y="671029"/>
            <a:ext cx="5688965" cy="76708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27300">
              <a:lnSpc>
                <a:spcPct val="100000"/>
              </a:lnSpc>
              <a:spcBef>
                <a:spcPts val="405"/>
              </a:spcBef>
            </a:pPr>
            <a:r>
              <a:rPr dirty="0" err="1"/>
              <a:t>Envío</a:t>
            </a:r>
            <a:r>
              <a:rPr spc="-245" dirty="0"/>
              <a:t> </a:t>
            </a:r>
            <a:r>
              <a:rPr spc="5" dirty="0"/>
              <a:t>de</a:t>
            </a:r>
            <a:r>
              <a:rPr spc="-70" dirty="0"/>
              <a:t> </a:t>
            </a:r>
            <a:r>
              <a:rPr spc="5" dirty="0"/>
              <a:t>la</a:t>
            </a:r>
            <a:r>
              <a:rPr spc="-45" dirty="0"/>
              <a:t> </a:t>
            </a:r>
            <a:r>
              <a:rPr dirty="0"/>
              <a:t>Ficha</a:t>
            </a: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2000" b="0" spc="10" dirty="0">
                <a:latin typeface="Calibri"/>
                <a:cs typeface="Calibri"/>
              </a:rPr>
              <a:t>(Pestaña</a:t>
            </a:r>
            <a:r>
              <a:rPr sz="2000" b="0" spc="-120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“Guardar</a:t>
            </a:r>
            <a:r>
              <a:rPr sz="2000" b="0" spc="-15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y</a:t>
            </a:r>
            <a:r>
              <a:rPr sz="2000" b="0" spc="-160" dirty="0">
                <a:latin typeface="Calibri"/>
                <a:cs typeface="Calibri"/>
              </a:rPr>
              <a:t> </a:t>
            </a:r>
            <a:r>
              <a:rPr sz="2000" b="0" spc="25" dirty="0">
                <a:latin typeface="Calibri"/>
                <a:cs typeface="Calibri"/>
              </a:rPr>
              <a:t>Enviar”)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06714" y="2986655"/>
            <a:ext cx="1333500" cy="812800"/>
          </a:xfrm>
          <a:custGeom>
            <a:avLst/>
            <a:gdLst/>
            <a:ahLst/>
            <a:cxnLst/>
            <a:rect l="l" t="t" r="r" b="b"/>
            <a:pathLst>
              <a:path w="1333500" h="812800">
                <a:moveTo>
                  <a:pt x="0" y="0"/>
                </a:moveTo>
                <a:lnTo>
                  <a:pt x="1333499" y="0"/>
                </a:lnTo>
                <a:lnTo>
                  <a:pt x="1333499" y="812799"/>
                </a:lnTo>
                <a:lnTo>
                  <a:pt x="0" y="81279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06714" y="4413250"/>
            <a:ext cx="1104900" cy="330200"/>
          </a:xfrm>
          <a:custGeom>
            <a:avLst/>
            <a:gdLst/>
            <a:ahLst/>
            <a:cxnLst/>
            <a:rect l="l" t="t" r="r" b="b"/>
            <a:pathLst>
              <a:path w="1104900" h="330200">
                <a:moveTo>
                  <a:pt x="0" y="0"/>
                </a:moveTo>
                <a:lnTo>
                  <a:pt x="1104899" y="0"/>
                </a:lnTo>
                <a:lnTo>
                  <a:pt x="1104899" y="330200"/>
                </a:lnTo>
                <a:lnTo>
                  <a:pt x="0" y="33020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6597" y="7080166"/>
            <a:ext cx="8089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20" dirty="0">
                <a:latin typeface="Calibri"/>
                <a:cs typeface="Calibri"/>
              </a:rPr>
              <a:t>Una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vez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enviada</a:t>
            </a:r>
            <a:r>
              <a:rPr sz="2000" spc="-2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su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postulación,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recibirá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un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email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de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confirmación</a:t>
            </a:r>
            <a:r>
              <a:rPr sz="2000" spc="-200" dirty="0">
                <a:latin typeface="Calibri"/>
                <a:cs typeface="Calibri"/>
              </a:rPr>
              <a:t> </a:t>
            </a:r>
            <a:r>
              <a:rPr sz="2000" spc="30" dirty="0">
                <a:latin typeface="Calibri"/>
                <a:cs typeface="Calibri"/>
              </a:rPr>
              <a:t>por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parte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de  </a:t>
            </a:r>
            <a:r>
              <a:rPr sz="2000" dirty="0">
                <a:latin typeface="Calibri"/>
                <a:cs typeface="Calibri"/>
              </a:rPr>
              <a:t>DARA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dentro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de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spc="25" dirty="0">
                <a:latin typeface="Calibri"/>
                <a:cs typeface="Calibri"/>
              </a:rPr>
              <a:t>los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próximos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spc="30" dirty="0">
                <a:latin typeface="Calibri"/>
                <a:cs typeface="Calibri"/>
              </a:rPr>
              <a:t>días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hábiles.</a:t>
            </a:r>
          </a:p>
        </p:txBody>
      </p:sp>
      <p:sp>
        <p:nvSpPr>
          <p:cNvPr id="7" name="object 7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749" y="1794685"/>
            <a:ext cx="8292465" cy="478536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317500" indent="-305435">
              <a:lnSpc>
                <a:spcPct val="100000"/>
              </a:lnSpc>
              <a:spcBef>
                <a:spcPts val="1685"/>
              </a:spcBef>
              <a:buAutoNum type="arabicPeriod"/>
              <a:tabLst>
                <a:tab pos="318135" algn="l"/>
              </a:tabLst>
            </a:pPr>
            <a:r>
              <a:rPr sz="2400" b="1" dirty="0">
                <a:latin typeface="Calibri"/>
                <a:cs typeface="Calibri"/>
              </a:rPr>
              <a:t>Envío</a:t>
            </a:r>
            <a:r>
              <a:rPr sz="2400" b="1" spc="-14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de</a:t>
            </a:r>
            <a:r>
              <a:rPr sz="2400" b="1" spc="-155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copia</a:t>
            </a:r>
            <a:r>
              <a:rPr sz="2400" b="1" spc="-13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de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la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documentación</a:t>
            </a:r>
            <a:r>
              <a:rPr sz="2400" b="1" spc="-229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presentada</a:t>
            </a:r>
            <a:r>
              <a:rPr sz="2400" b="1" spc="-2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en</a:t>
            </a:r>
            <a:r>
              <a:rPr sz="2400" b="1" spc="-13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la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Ficha</a:t>
            </a:r>
            <a:endParaRPr sz="2400" dirty="0">
              <a:latin typeface="Calibri"/>
              <a:cs typeface="Calibri"/>
            </a:endParaRPr>
          </a:p>
          <a:p>
            <a:pPr marL="278765" marR="5080">
              <a:lnSpc>
                <a:spcPts val="2100"/>
              </a:lnSpc>
              <a:spcBef>
                <a:spcPts val="1315"/>
              </a:spcBef>
            </a:pPr>
            <a:r>
              <a:rPr sz="1800" spc="-70" dirty="0">
                <a:latin typeface="Calibri"/>
                <a:cs typeface="Calibri"/>
              </a:rPr>
              <a:t>Todos </a:t>
            </a:r>
            <a:r>
              <a:rPr sz="1800" spc="-25" dirty="0">
                <a:latin typeface="Calibri"/>
                <a:cs typeface="Calibri"/>
              </a:rPr>
              <a:t>los </a:t>
            </a:r>
            <a:r>
              <a:rPr sz="1800" spc="-30" dirty="0">
                <a:latin typeface="Calibri"/>
                <a:cs typeface="Calibri"/>
              </a:rPr>
              <a:t>documentos </a:t>
            </a:r>
            <a:r>
              <a:rPr sz="1800" spc="-20" dirty="0">
                <a:latin typeface="Calibri"/>
                <a:cs typeface="Calibri"/>
              </a:rPr>
              <a:t>presentados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10" dirty="0">
                <a:latin typeface="Calibri"/>
                <a:cs typeface="Calibri"/>
              </a:rPr>
              <a:t>la </a:t>
            </a:r>
            <a:r>
              <a:rPr sz="1800" spc="-15" dirty="0">
                <a:latin typeface="Calibri"/>
                <a:cs typeface="Calibri"/>
              </a:rPr>
              <a:t>Ficha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15" dirty="0">
                <a:latin typeface="Calibri"/>
                <a:cs typeface="Calibri"/>
              </a:rPr>
              <a:t>Postulación </a:t>
            </a:r>
            <a:r>
              <a:rPr sz="1800" spc="10" dirty="0">
                <a:latin typeface="Calibri"/>
                <a:cs typeface="Calibri"/>
              </a:rPr>
              <a:t>UCSC </a:t>
            </a:r>
            <a:r>
              <a:rPr sz="1800" spc="-20" dirty="0">
                <a:latin typeface="Calibri"/>
                <a:cs typeface="Calibri"/>
              </a:rPr>
              <a:t>deben </a:t>
            </a:r>
            <a:r>
              <a:rPr sz="1800" spc="-5" dirty="0">
                <a:latin typeface="Calibri"/>
                <a:cs typeface="Calibri"/>
              </a:rPr>
              <a:t>ser </a:t>
            </a:r>
            <a:r>
              <a:rPr sz="1800" spc="-20" dirty="0">
                <a:latin typeface="Calibri"/>
                <a:cs typeface="Calibri"/>
              </a:rPr>
              <a:t>enviados  </a:t>
            </a:r>
            <a:r>
              <a:rPr sz="1800" spc="-15" dirty="0">
                <a:latin typeface="Calibri"/>
                <a:cs typeface="Calibri"/>
              </a:rPr>
              <a:t>también </a:t>
            </a:r>
            <a:r>
              <a:rPr sz="1800" spc="15" dirty="0">
                <a:latin typeface="Calibri"/>
                <a:cs typeface="Calibri"/>
              </a:rPr>
              <a:t>al </a:t>
            </a:r>
            <a:r>
              <a:rPr sz="1800" spc="-15" dirty="0">
                <a:latin typeface="Calibri"/>
                <a:cs typeface="Calibri"/>
              </a:rPr>
              <a:t>correo </a:t>
            </a:r>
            <a:r>
              <a:rPr sz="1800" spc="-10" dirty="0" err="1">
                <a:latin typeface="Calibri"/>
                <a:cs typeface="Calibri"/>
              </a:rPr>
              <a:t>electrónico</a:t>
            </a:r>
            <a:r>
              <a:rPr sz="1800" spc="-185" dirty="0">
                <a:latin typeface="Calibri"/>
                <a:cs typeface="Calibri"/>
              </a:rPr>
              <a:t> </a:t>
            </a:r>
            <a:r>
              <a:rPr lang="es-419" sz="1800" spc="-185" dirty="0">
                <a:latin typeface="Calibri"/>
                <a:cs typeface="Calibri"/>
              </a:rPr>
              <a:t> </a:t>
            </a:r>
            <a:r>
              <a:rPr lang="es-419" sz="1800" u="sng" spc="-185" dirty="0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mmarco</a:t>
            </a:r>
            <a:r>
              <a:rPr sz="1800" u="sng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@ucsc.cl</a:t>
            </a:r>
            <a:endParaRPr sz="1800" u="sng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278765">
              <a:lnSpc>
                <a:spcPts val="2039"/>
              </a:lnSpc>
            </a:pPr>
            <a:r>
              <a:rPr sz="1800" spc="-15" dirty="0">
                <a:latin typeface="Calibri"/>
                <a:cs typeface="Calibri"/>
              </a:rPr>
              <a:t>Se </a:t>
            </a:r>
            <a:r>
              <a:rPr sz="1800" spc="-20" dirty="0">
                <a:latin typeface="Calibri"/>
                <a:cs typeface="Calibri"/>
              </a:rPr>
              <a:t>confirmará </a:t>
            </a:r>
            <a:r>
              <a:rPr sz="1800" spc="-10" dirty="0">
                <a:latin typeface="Calibri"/>
                <a:cs typeface="Calibri"/>
              </a:rPr>
              <a:t>recepción vía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email.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spcBef>
                <a:spcPts val="1795"/>
              </a:spcBef>
              <a:buAutoNum type="arabicPeriod" startAt="2"/>
              <a:tabLst>
                <a:tab pos="318135" algn="l"/>
              </a:tabLst>
            </a:pPr>
            <a:r>
              <a:rPr sz="2400" b="1" spc="10" dirty="0">
                <a:latin typeface="Calibri"/>
                <a:cs typeface="Calibri"/>
              </a:rPr>
              <a:t>Cartas </a:t>
            </a:r>
            <a:r>
              <a:rPr sz="2400" b="1" spc="5" dirty="0">
                <a:latin typeface="Calibri"/>
                <a:cs typeface="Calibri"/>
              </a:rPr>
              <a:t>de</a:t>
            </a:r>
            <a:r>
              <a:rPr sz="2400" b="1" spc="-2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recomendación</a:t>
            </a:r>
            <a:endParaRPr sz="2400" dirty="0">
              <a:latin typeface="Calibri"/>
              <a:cs typeface="Calibri"/>
            </a:endParaRPr>
          </a:p>
          <a:p>
            <a:pPr marL="278765" marR="5080">
              <a:lnSpc>
                <a:spcPts val="2100"/>
              </a:lnSpc>
              <a:spcBef>
                <a:spcPts val="1315"/>
              </a:spcBef>
            </a:pPr>
            <a:r>
              <a:rPr sz="1800" spc="-10" dirty="0">
                <a:latin typeface="Calibri"/>
                <a:cs typeface="Calibri"/>
              </a:rPr>
              <a:t>Recuerde </a:t>
            </a:r>
            <a:r>
              <a:rPr sz="1800" spc="-25" dirty="0">
                <a:latin typeface="Calibri"/>
                <a:cs typeface="Calibri"/>
              </a:rPr>
              <a:t>que, </a:t>
            </a:r>
            <a:r>
              <a:rPr sz="1800" spc="-15" dirty="0">
                <a:latin typeface="Calibri"/>
                <a:cs typeface="Calibri"/>
              </a:rPr>
              <a:t>para </a:t>
            </a:r>
            <a:r>
              <a:rPr sz="1800" spc="-35" dirty="0">
                <a:latin typeface="Calibri"/>
                <a:cs typeface="Calibri"/>
              </a:rPr>
              <a:t>que </a:t>
            </a:r>
            <a:r>
              <a:rPr sz="1800" spc="-5" dirty="0">
                <a:latin typeface="Calibri"/>
                <a:cs typeface="Calibri"/>
              </a:rPr>
              <a:t>su </a:t>
            </a:r>
            <a:r>
              <a:rPr sz="1800" spc="-20" dirty="0">
                <a:latin typeface="Calibri"/>
                <a:cs typeface="Calibri"/>
              </a:rPr>
              <a:t>postulación </a:t>
            </a:r>
            <a:r>
              <a:rPr sz="1800" spc="-5" dirty="0">
                <a:latin typeface="Calibri"/>
                <a:cs typeface="Calibri"/>
              </a:rPr>
              <a:t>se </a:t>
            </a:r>
            <a:r>
              <a:rPr sz="1800" spc="-20" dirty="0">
                <a:latin typeface="Calibri"/>
                <a:cs typeface="Calibri"/>
              </a:rPr>
              <a:t>considere </a:t>
            </a:r>
            <a:r>
              <a:rPr sz="1800" spc="-10" dirty="0">
                <a:latin typeface="Calibri"/>
                <a:cs typeface="Calibri"/>
              </a:rPr>
              <a:t>completa, </a:t>
            </a:r>
            <a:r>
              <a:rPr sz="1800" spc="-25" dirty="0">
                <a:latin typeface="Calibri"/>
                <a:cs typeface="Calibri"/>
              </a:rPr>
              <a:t>debe </a:t>
            </a:r>
            <a:r>
              <a:rPr sz="1800" spc="-10" dirty="0">
                <a:latin typeface="Calibri"/>
                <a:cs typeface="Calibri"/>
              </a:rPr>
              <a:t>contar </a:t>
            </a:r>
            <a:r>
              <a:rPr sz="1800" spc="-5" dirty="0">
                <a:latin typeface="Calibri"/>
                <a:cs typeface="Calibri"/>
              </a:rPr>
              <a:t>con </a:t>
            </a:r>
            <a:r>
              <a:rPr sz="1800" b="1" spc="-20" dirty="0">
                <a:latin typeface="Calibri"/>
                <a:cs typeface="Calibri"/>
              </a:rPr>
              <a:t>DOS  </a:t>
            </a:r>
            <a:r>
              <a:rPr sz="1800" b="1" dirty="0">
                <a:latin typeface="Calibri"/>
                <a:cs typeface="Calibri"/>
              </a:rPr>
              <a:t>cartas </a:t>
            </a:r>
            <a:r>
              <a:rPr sz="1800" b="1" spc="15" dirty="0">
                <a:latin typeface="Calibri"/>
                <a:cs typeface="Calibri"/>
              </a:rPr>
              <a:t>de </a:t>
            </a:r>
            <a:r>
              <a:rPr sz="1800" b="1" dirty="0">
                <a:latin typeface="Calibri"/>
                <a:cs typeface="Calibri"/>
              </a:rPr>
              <a:t>recomendación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académicos </a:t>
            </a:r>
            <a:r>
              <a:rPr sz="1800" spc="-20" dirty="0">
                <a:latin typeface="Calibri"/>
                <a:cs typeface="Calibri"/>
              </a:rPr>
              <a:t>del </a:t>
            </a:r>
            <a:r>
              <a:rPr sz="1800" spc="5" dirty="0">
                <a:latin typeface="Calibri"/>
                <a:cs typeface="Calibri"/>
              </a:rPr>
              <a:t>área. Estas </a:t>
            </a:r>
            <a:r>
              <a:rPr sz="1800" spc="10" dirty="0">
                <a:latin typeface="Calibri"/>
                <a:cs typeface="Calibri"/>
              </a:rPr>
              <a:t>cartas </a:t>
            </a:r>
            <a:r>
              <a:rPr sz="1800" spc="-20" dirty="0">
                <a:latin typeface="Calibri"/>
                <a:cs typeface="Calibri"/>
              </a:rPr>
              <a:t>deben </a:t>
            </a:r>
            <a:r>
              <a:rPr sz="1800" spc="-5" dirty="0">
                <a:latin typeface="Calibri"/>
                <a:cs typeface="Calibri"/>
              </a:rPr>
              <a:t>ser </a:t>
            </a:r>
            <a:r>
              <a:rPr sz="1800" spc="-10" dirty="0">
                <a:latin typeface="Calibri"/>
                <a:cs typeface="Calibri"/>
              </a:rPr>
              <a:t>enviadas  </a:t>
            </a:r>
            <a:r>
              <a:rPr sz="1800" spc="-15" dirty="0">
                <a:latin typeface="Calibri"/>
                <a:cs typeface="Calibri"/>
              </a:rPr>
              <a:t>directamente </a:t>
            </a:r>
            <a:r>
              <a:rPr sz="1800" spc="-35" dirty="0">
                <a:latin typeface="Calibri"/>
                <a:cs typeface="Calibri"/>
              </a:rPr>
              <a:t>por </a:t>
            </a:r>
            <a:r>
              <a:rPr sz="1800" spc="5" dirty="0">
                <a:latin typeface="Calibri"/>
                <a:cs typeface="Calibri"/>
              </a:rPr>
              <a:t>cada </a:t>
            </a:r>
            <a:r>
              <a:rPr sz="1800" spc="-25" dirty="0">
                <a:latin typeface="Calibri"/>
                <a:cs typeface="Calibri"/>
              </a:rPr>
              <a:t>recomendador </a:t>
            </a:r>
            <a:r>
              <a:rPr sz="1800" spc="15" dirty="0">
                <a:latin typeface="Calibri"/>
                <a:cs typeface="Calibri"/>
              </a:rPr>
              <a:t>al </a:t>
            </a:r>
            <a:r>
              <a:rPr sz="1800" spc="-15" dirty="0">
                <a:latin typeface="Calibri"/>
                <a:cs typeface="Calibri"/>
              </a:rPr>
              <a:t>correo </a:t>
            </a:r>
            <a:r>
              <a:rPr sz="1800" spc="-10" dirty="0" err="1">
                <a:latin typeface="Calibri"/>
                <a:cs typeface="Calibri"/>
              </a:rPr>
              <a:t>electrónico</a:t>
            </a:r>
            <a:r>
              <a:rPr sz="1800" spc="-165" dirty="0">
                <a:latin typeface="Calibri"/>
                <a:cs typeface="Calibri"/>
              </a:rPr>
              <a:t> </a:t>
            </a:r>
            <a:r>
              <a:rPr lang="es-419" sz="1800" spc="-165" dirty="0">
                <a:latin typeface="Calibri"/>
                <a:cs typeface="Calibri"/>
              </a:rPr>
              <a:t>:  </a:t>
            </a:r>
            <a:r>
              <a:rPr lang="es-419" u="sng" spc="-18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mmarco</a:t>
            </a:r>
            <a:r>
              <a:rPr lang="es-419" u="sng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563C1"/>
                  </a:solidFill>
                </a:uFill>
                <a:cs typeface="Calibri"/>
                <a:hlinkClick r:id="rId2"/>
              </a:rPr>
              <a:t>@ucsc.cl</a:t>
            </a:r>
            <a:endParaRPr lang="es-419" u="sng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278765">
              <a:lnSpc>
                <a:spcPts val="2140"/>
              </a:lnSpc>
            </a:pPr>
            <a:r>
              <a:rPr sz="1800" spc="-15" dirty="0">
                <a:latin typeface="Calibri"/>
                <a:cs typeface="Calibri"/>
              </a:rPr>
              <a:t>Se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confirmará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vía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email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recepción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las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cartas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al</a:t>
            </a:r>
            <a:r>
              <a:rPr sz="1800" spc="-1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recomendador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al</a:t>
            </a:r>
            <a:r>
              <a:rPr sz="1800" spc="-1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postulante.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278765" marR="417830" algn="just">
              <a:lnSpc>
                <a:spcPct val="99500"/>
              </a:lnSpc>
            </a:pPr>
            <a:r>
              <a:rPr sz="1800" spc="10" dirty="0">
                <a:latin typeface="Calibri"/>
                <a:cs typeface="Calibri"/>
              </a:rPr>
              <a:t>Es </a:t>
            </a:r>
            <a:r>
              <a:rPr sz="1800" spc="-25" dirty="0">
                <a:latin typeface="Calibri"/>
                <a:cs typeface="Calibri"/>
              </a:rPr>
              <a:t>importante </a:t>
            </a:r>
            <a:r>
              <a:rPr sz="1800" spc="-35" dirty="0">
                <a:latin typeface="Calibri"/>
                <a:cs typeface="Calibri"/>
              </a:rPr>
              <a:t>que </a:t>
            </a:r>
            <a:r>
              <a:rPr sz="1800" spc="5" dirty="0">
                <a:latin typeface="Calibri"/>
                <a:cs typeface="Calibri"/>
              </a:rPr>
              <a:t>las </a:t>
            </a:r>
            <a:r>
              <a:rPr sz="1800" spc="-20" dirty="0">
                <a:latin typeface="Calibri"/>
                <a:cs typeface="Calibri"/>
              </a:rPr>
              <a:t>recomendaciones </a:t>
            </a:r>
            <a:r>
              <a:rPr sz="1800" spc="-25" dirty="0">
                <a:latin typeface="Calibri"/>
                <a:cs typeface="Calibri"/>
              </a:rPr>
              <a:t>provengan de </a:t>
            </a:r>
            <a:r>
              <a:rPr sz="1800" spc="-20" dirty="0">
                <a:latin typeface="Calibri"/>
                <a:cs typeface="Calibri"/>
              </a:rPr>
              <a:t>personas </a:t>
            </a:r>
            <a:r>
              <a:rPr sz="1800" spc="-35" dirty="0">
                <a:latin typeface="Calibri"/>
                <a:cs typeface="Calibri"/>
              </a:rPr>
              <a:t>que </a:t>
            </a:r>
            <a:r>
              <a:rPr sz="1800" spc="-5" dirty="0">
                <a:latin typeface="Calibri"/>
                <a:cs typeface="Calibri"/>
              </a:rPr>
              <a:t>han </a:t>
            </a:r>
            <a:r>
              <a:rPr sz="1800" spc="-10" dirty="0">
                <a:latin typeface="Calibri"/>
                <a:cs typeface="Calibri"/>
              </a:rPr>
              <a:t>trabajado  </a:t>
            </a:r>
            <a:r>
              <a:rPr sz="1800" spc="-15" dirty="0">
                <a:latin typeface="Calibri"/>
                <a:cs typeface="Calibri"/>
              </a:rPr>
              <a:t>directamente </a:t>
            </a:r>
            <a:r>
              <a:rPr sz="1800" spc="-5" dirty="0">
                <a:latin typeface="Calibri"/>
                <a:cs typeface="Calibri"/>
              </a:rPr>
              <a:t>con </a:t>
            </a:r>
            <a:r>
              <a:rPr sz="1800" spc="-15" dirty="0">
                <a:latin typeface="Calibri"/>
                <a:cs typeface="Calibri"/>
              </a:rPr>
              <a:t>usted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30" dirty="0">
                <a:latin typeface="Calibri"/>
                <a:cs typeface="Calibri"/>
              </a:rPr>
              <a:t>fueron </a:t>
            </a:r>
            <a:r>
              <a:rPr sz="1800" spc="-20" dirty="0">
                <a:latin typeface="Calibri"/>
                <a:cs typeface="Calibri"/>
              </a:rPr>
              <a:t>sus </a:t>
            </a:r>
            <a:r>
              <a:rPr sz="1800" spc="-25" dirty="0">
                <a:latin typeface="Calibri"/>
                <a:cs typeface="Calibri"/>
              </a:rPr>
              <a:t>profesores, </a:t>
            </a:r>
            <a:r>
              <a:rPr sz="1800" spc="-20" dirty="0">
                <a:latin typeface="Calibri"/>
                <a:cs typeface="Calibri"/>
              </a:rPr>
              <a:t>tutores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tesis y/o </a:t>
            </a:r>
            <a:r>
              <a:rPr sz="1800" spc="-20" dirty="0">
                <a:latin typeface="Calibri"/>
                <a:cs typeface="Calibri"/>
              </a:rPr>
              <a:t>seminarios </a:t>
            </a:r>
            <a:r>
              <a:rPr sz="1800" spc="-50" dirty="0">
                <a:latin typeface="Calibri"/>
                <a:cs typeface="Calibri"/>
              </a:rPr>
              <a:t>de  </a:t>
            </a:r>
            <a:r>
              <a:rPr sz="1800" spc="-15" dirty="0">
                <a:latin typeface="Calibri"/>
                <a:cs typeface="Calibri"/>
              </a:rPr>
              <a:t>investigación.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0913" y="540814"/>
            <a:ext cx="6922134" cy="10371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71525">
              <a:lnSpc>
                <a:spcPct val="146200"/>
              </a:lnSpc>
              <a:spcBef>
                <a:spcPts val="95"/>
              </a:spcBef>
            </a:pPr>
            <a:r>
              <a:rPr dirty="0" err="1"/>
              <a:t>Envío</a:t>
            </a:r>
            <a:r>
              <a:rPr spc="-245" dirty="0"/>
              <a:t> </a:t>
            </a:r>
            <a:r>
              <a:rPr spc="5" dirty="0"/>
              <a:t>de</a:t>
            </a:r>
            <a:r>
              <a:rPr spc="-65" dirty="0"/>
              <a:t> </a:t>
            </a:r>
            <a:r>
              <a:rPr spc="5" dirty="0"/>
              <a:t>la</a:t>
            </a:r>
            <a:r>
              <a:rPr spc="-45" dirty="0"/>
              <a:t> </a:t>
            </a:r>
            <a:r>
              <a:rPr spc="5" dirty="0"/>
              <a:t>documentación</a:t>
            </a:r>
            <a:r>
              <a:rPr spc="-235" dirty="0"/>
              <a:t> </a:t>
            </a:r>
            <a:r>
              <a:rPr spc="5" dirty="0"/>
              <a:t>al</a:t>
            </a:r>
            <a:r>
              <a:rPr spc="-145" dirty="0"/>
              <a:t> </a:t>
            </a:r>
            <a:r>
              <a:rPr spc="5" dirty="0"/>
              <a:t>Programa  </a:t>
            </a:r>
            <a:r>
              <a:rPr spc="-15" dirty="0">
                <a:solidFill>
                  <a:srgbClr val="FF0000"/>
                </a:solidFill>
              </a:rPr>
              <a:t>IMPORTANTE</a:t>
            </a:r>
          </a:p>
        </p:txBody>
      </p:sp>
      <p:sp>
        <p:nvSpPr>
          <p:cNvPr id="4" name="object 4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579" y="133765"/>
            <a:ext cx="2030160" cy="11616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749" y="1486127"/>
            <a:ext cx="8291195" cy="155194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2400" b="1" spc="-10" dirty="0">
                <a:latin typeface="Calibri"/>
                <a:cs typeface="Calibri"/>
              </a:rPr>
              <a:t>1. </a:t>
            </a:r>
            <a:r>
              <a:rPr sz="2400" b="1" dirty="0">
                <a:latin typeface="Calibri"/>
                <a:cs typeface="Calibri"/>
              </a:rPr>
              <a:t>Coordinación </a:t>
            </a:r>
            <a:r>
              <a:rPr sz="2400" b="1" spc="5" dirty="0">
                <a:latin typeface="Calibri"/>
                <a:cs typeface="Calibri"/>
              </a:rPr>
              <a:t>de</a:t>
            </a:r>
            <a:r>
              <a:rPr sz="2400" b="1" spc="-395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la </a:t>
            </a:r>
            <a:r>
              <a:rPr sz="2400" b="1" spc="-5" dirty="0">
                <a:latin typeface="Calibri"/>
                <a:cs typeface="Calibri"/>
              </a:rPr>
              <a:t>entrevista</a:t>
            </a:r>
            <a:endParaRPr sz="2400" dirty="0">
              <a:latin typeface="Calibri"/>
              <a:cs typeface="Calibri"/>
            </a:endParaRPr>
          </a:p>
          <a:p>
            <a:pPr marL="278765" marR="5080">
              <a:lnSpc>
                <a:spcPts val="2100"/>
              </a:lnSpc>
              <a:spcBef>
                <a:spcPts val="1315"/>
              </a:spcBef>
            </a:pPr>
            <a:r>
              <a:rPr sz="1800" spc="20" dirty="0">
                <a:latin typeface="Calibri"/>
                <a:cs typeface="Calibri"/>
              </a:rPr>
              <a:t>La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Jefatura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Programa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 </a:t>
            </a:r>
            <a:r>
              <a:rPr sz="1800" dirty="0">
                <a:latin typeface="Calibri"/>
                <a:cs typeface="Calibri"/>
              </a:rPr>
              <a:t>contactará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</a:t>
            </a:r>
            <a:r>
              <a:rPr sz="1800" spc="-15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cada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postulante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agendar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una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entrevista  </a:t>
            </a:r>
            <a:r>
              <a:rPr sz="1800" spc="-10" dirty="0">
                <a:latin typeface="Calibri"/>
                <a:cs typeface="Calibri"/>
              </a:rPr>
              <a:t>presencial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35" dirty="0">
                <a:latin typeface="Calibri"/>
                <a:cs typeface="Calibri"/>
              </a:rPr>
              <a:t>por </a:t>
            </a:r>
            <a:r>
              <a:rPr sz="1800" spc="-10" dirty="0">
                <a:latin typeface="Calibri"/>
                <a:cs typeface="Calibri"/>
              </a:rPr>
              <a:t>vía electrónica </a:t>
            </a:r>
            <a:r>
              <a:rPr sz="1800" spc="-20" dirty="0">
                <a:latin typeface="Calibri"/>
                <a:cs typeface="Calibri"/>
              </a:rPr>
              <a:t>(en </a:t>
            </a:r>
            <a:r>
              <a:rPr sz="1800" spc="15" dirty="0">
                <a:latin typeface="Calibri"/>
                <a:cs typeface="Calibri"/>
              </a:rPr>
              <a:t>caso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20" dirty="0">
                <a:latin typeface="Calibri"/>
                <a:cs typeface="Calibri"/>
              </a:rPr>
              <a:t>postulantes </a:t>
            </a:r>
            <a:r>
              <a:rPr sz="1800" spc="-15" dirty="0">
                <a:latin typeface="Calibri"/>
                <a:cs typeface="Calibri"/>
              </a:rPr>
              <a:t>extranjeros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20" dirty="0">
                <a:latin typeface="Calibri"/>
                <a:cs typeface="Calibri"/>
              </a:rPr>
              <a:t>postulantes  chilenos </a:t>
            </a:r>
            <a:r>
              <a:rPr sz="1800" spc="-30" dirty="0">
                <a:latin typeface="Calibri"/>
                <a:cs typeface="Calibri"/>
              </a:rPr>
              <a:t>que </a:t>
            </a:r>
            <a:r>
              <a:rPr sz="1800" spc="-25" dirty="0">
                <a:latin typeface="Calibri"/>
                <a:cs typeface="Calibri"/>
              </a:rPr>
              <a:t>no </a:t>
            </a:r>
            <a:r>
              <a:rPr sz="1800" spc="-20" dirty="0">
                <a:latin typeface="Calibri"/>
                <a:cs typeface="Calibri"/>
              </a:rPr>
              <a:t>puedan </a:t>
            </a:r>
            <a:r>
              <a:rPr sz="1800" spc="-5" dirty="0">
                <a:latin typeface="Calibri"/>
                <a:cs typeface="Calibri"/>
              </a:rPr>
              <a:t>asistir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personalmente).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0913" y="540814"/>
            <a:ext cx="6922134" cy="10371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56335" algn="l">
              <a:lnSpc>
                <a:spcPct val="146200"/>
              </a:lnSpc>
              <a:spcBef>
                <a:spcPts val="95"/>
              </a:spcBef>
            </a:pPr>
            <a:r>
              <a:rPr spc="5" dirty="0" err="1"/>
              <a:t>Preparación</a:t>
            </a:r>
            <a:r>
              <a:rPr spc="-145" dirty="0"/>
              <a:t> </a:t>
            </a:r>
            <a:r>
              <a:rPr spc="5" dirty="0"/>
              <a:t>de</a:t>
            </a:r>
            <a:r>
              <a:rPr spc="-260" dirty="0"/>
              <a:t> </a:t>
            </a:r>
            <a:r>
              <a:rPr spc="5" dirty="0"/>
              <a:t>la</a:t>
            </a:r>
            <a:r>
              <a:rPr spc="-140" dirty="0"/>
              <a:t> </a:t>
            </a:r>
            <a:r>
              <a:rPr spc="-5" dirty="0"/>
              <a:t>entrevista</a:t>
            </a:r>
            <a:r>
              <a:rPr spc="-240" dirty="0"/>
              <a:t> </a:t>
            </a:r>
            <a:r>
              <a:rPr spc="15" dirty="0"/>
              <a:t>personal  </a:t>
            </a:r>
            <a:r>
              <a:rPr spc="-15" dirty="0">
                <a:solidFill>
                  <a:srgbClr val="FF0000"/>
                </a:solidFill>
              </a:rPr>
              <a:t>IMPORTANTE</a:t>
            </a:r>
          </a:p>
        </p:txBody>
      </p:sp>
      <p:sp>
        <p:nvSpPr>
          <p:cNvPr id="4" name="object 4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73" y="399239"/>
            <a:ext cx="1899527" cy="10868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4719" y="705012"/>
            <a:ext cx="4991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 err="1"/>
              <a:t>Preparación</a:t>
            </a:r>
            <a:r>
              <a:rPr spc="-150" dirty="0"/>
              <a:t> </a:t>
            </a:r>
            <a:r>
              <a:rPr spc="5" dirty="0"/>
              <a:t>de</a:t>
            </a:r>
            <a:r>
              <a:rPr spc="-265" dirty="0"/>
              <a:t> </a:t>
            </a:r>
            <a:r>
              <a:rPr spc="5" dirty="0"/>
              <a:t>la</a:t>
            </a:r>
            <a:r>
              <a:rPr spc="-145" dirty="0"/>
              <a:t> </a:t>
            </a:r>
            <a:r>
              <a:rPr spc="-5" dirty="0"/>
              <a:t>entrevista</a:t>
            </a:r>
            <a:r>
              <a:rPr spc="-240" dirty="0"/>
              <a:t> </a:t>
            </a:r>
            <a:r>
              <a:rPr spc="15" dirty="0"/>
              <a:t>personal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1436" y="1174248"/>
            <a:ext cx="7990205" cy="40017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8800"/>
              </a:lnSpc>
              <a:spcBef>
                <a:spcPts val="125"/>
              </a:spcBef>
            </a:pPr>
            <a:r>
              <a:rPr sz="1800" spc="10" dirty="0">
                <a:latin typeface="Calibri"/>
                <a:cs typeface="Calibri"/>
              </a:rPr>
              <a:t>El </a:t>
            </a:r>
            <a:r>
              <a:rPr sz="1800" spc="-25" dirty="0">
                <a:latin typeface="Calibri"/>
                <a:cs typeface="Calibri"/>
              </a:rPr>
              <a:t>objetivo de </a:t>
            </a:r>
            <a:r>
              <a:rPr sz="1800" spc="-10" dirty="0">
                <a:latin typeface="Calibri"/>
                <a:cs typeface="Calibri"/>
              </a:rPr>
              <a:t>la </a:t>
            </a:r>
            <a:r>
              <a:rPr sz="1800" spc="-15" dirty="0">
                <a:latin typeface="Calibri"/>
                <a:cs typeface="Calibri"/>
              </a:rPr>
              <a:t>entrevista </a:t>
            </a:r>
            <a:r>
              <a:rPr sz="1800" spc="-20" dirty="0">
                <a:latin typeface="Calibri"/>
                <a:cs typeface="Calibri"/>
              </a:rPr>
              <a:t>personal </a:t>
            </a:r>
            <a:r>
              <a:rPr sz="1800" dirty="0">
                <a:latin typeface="Calibri"/>
                <a:cs typeface="Calibri"/>
              </a:rPr>
              <a:t>es </a:t>
            </a:r>
            <a:r>
              <a:rPr sz="1800" spc="-15" dirty="0">
                <a:latin typeface="Calibri"/>
                <a:cs typeface="Calibri"/>
              </a:rPr>
              <a:t>diagnosticar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15" dirty="0">
                <a:latin typeface="Calibri"/>
                <a:cs typeface="Calibri"/>
              </a:rPr>
              <a:t>potencial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5" dirty="0">
                <a:latin typeface="Calibri"/>
                <a:cs typeface="Calibri"/>
              </a:rPr>
              <a:t>cada </a:t>
            </a:r>
            <a:r>
              <a:rPr sz="1800" spc="-20" dirty="0">
                <a:latin typeface="Calibri"/>
                <a:cs typeface="Calibri"/>
              </a:rPr>
              <a:t>postulante  </a:t>
            </a:r>
            <a:r>
              <a:rPr sz="1800" spc="-15" dirty="0">
                <a:latin typeface="Calibri"/>
                <a:cs typeface="Calibri"/>
              </a:rPr>
              <a:t>para </a:t>
            </a:r>
            <a:r>
              <a:rPr sz="1800" spc="-5" dirty="0">
                <a:latin typeface="Calibri"/>
                <a:cs typeface="Calibri"/>
              </a:rPr>
              <a:t>cursar </a:t>
            </a:r>
            <a:r>
              <a:rPr sz="1800" spc="-10" dirty="0">
                <a:latin typeface="Calibri"/>
                <a:cs typeface="Calibri"/>
              </a:rPr>
              <a:t>exitosamente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20" dirty="0">
                <a:latin typeface="Calibri"/>
                <a:cs typeface="Calibri"/>
              </a:rPr>
              <a:t>Programa, considerando sus </a:t>
            </a:r>
            <a:r>
              <a:rPr sz="1800" spc="-15" dirty="0">
                <a:latin typeface="Calibri"/>
                <a:cs typeface="Calibri"/>
              </a:rPr>
              <a:t>motivaciones, </a:t>
            </a:r>
            <a:r>
              <a:rPr sz="1800" dirty="0">
                <a:latin typeface="Calibri"/>
                <a:cs typeface="Calibri"/>
              </a:rPr>
              <a:t>expectativas y  </a:t>
            </a:r>
            <a:r>
              <a:rPr sz="1800" spc="-20" dirty="0">
                <a:latin typeface="Calibri"/>
                <a:cs typeface="Calibri"/>
              </a:rPr>
              <a:t>conocimientos,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las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características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formación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previa.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este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fin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entrevista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  </a:t>
            </a:r>
            <a:r>
              <a:rPr sz="1800" spc="-20" dirty="0">
                <a:latin typeface="Calibri"/>
                <a:cs typeface="Calibri"/>
              </a:rPr>
              <a:t>desarrolla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30" dirty="0">
                <a:latin typeface="Calibri"/>
                <a:cs typeface="Calibri"/>
              </a:rPr>
              <a:t>torno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5" dirty="0">
                <a:latin typeface="Calibri"/>
                <a:cs typeface="Calibri"/>
              </a:rPr>
              <a:t>los </a:t>
            </a:r>
            <a:r>
              <a:rPr sz="1800" spc="-20" dirty="0">
                <a:latin typeface="Calibri"/>
                <a:cs typeface="Calibri"/>
              </a:rPr>
              <a:t>siguientes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puntos:</a:t>
            </a:r>
            <a:endParaRPr sz="1800">
              <a:latin typeface="Calibri"/>
              <a:cs typeface="Calibri"/>
            </a:endParaRPr>
          </a:p>
          <a:p>
            <a:pPr marL="292100" marR="851535" indent="-279400">
              <a:lnSpc>
                <a:spcPts val="2100"/>
              </a:lnSpc>
              <a:spcBef>
                <a:spcPts val="60"/>
              </a:spcBef>
              <a:buChar char="-"/>
              <a:tabLst>
                <a:tab pos="291465" algn="l"/>
                <a:tab pos="292100" algn="l"/>
              </a:tabLst>
            </a:pPr>
            <a:r>
              <a:rPr sz="1800" spc="-25" dirty="0">
                <a:latin typeface="Calibri"/>
                <a:cs typeface="Calibri"/>
              </a:rPr>
              <a:t>Fundamentos </a:t>
            </a:r>
            <a:r>
              <a:rPr sz="1800" spc="-20" dirty="0">
                <a:latin typeface="Calibri"/>
                <a:cs typeface="Calibri"/>
              </a:rPr>
              <a:t>del postulante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5" dirty="0">
                <a:latin typeface="Calibri"/>
                <a:cs typeface="Calibri"/>
              </a:rPr>
              <a:t>relación con </a:t>
            </a:r>
            <a:r>
              <a:rPr sz="1800" spc="-20" dirty="0">
                <a:latin typeface="Calibri"/>
                <a:cs typeface="Calibri"/>
              </a:rPr>
              <a:t>sus </a:t>
            </a:r>
            <a:r>
              <a:rPr sz="1800" spc="-25" dirty="0">
                <a:latin typeface="Calibri"/>
                <a:cs typeface="Calibri"/>
              </a:rPr>
              <a:t>objetivos </a:t>
            </a:r>
            <a:r>
              <a:rPr sz="1800" spc="-20" dirty="0">
                <a:latin typeface="Calibri"/>
                <a:cs typeface="Calibri"/>
              </a:rPr>
              <a:t>personales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35" dirty="0">
                <a:latin typeface="Calibri"/>
                <a:cs typeface="Calibri"/>
              </a:rPr>
              <a:t>sus  </a:t>
            </a:r>
            <a:r>
              <a:rPr sz="1800" spc="-20" dirty="0">
                <a:latin typeface="Calibri"/>
                <a:cs typeface="Calibri"/>
              </a:rPr>
              <a:t>proyecciones </a:t>
            </a:r>
            <a:r>
              <a:rPr sz="1800" spc="-25" dirty="0">
                <a:latin typeface="Calibri"/>
                <a:cs typeface="Calibri"/>
              </a:rPr>
              <a:t>futuras de </a:t>
            </a:r>
            <a:r>
              <a:rPr sz="1800" spc="-20" dirty="0">
                <a:latin typeface="Calibri"/>
                <a:cs typeface="Calibri"/>
              </a:rPr>
              <a:t>desarrollo </a:t>
            </a:r>
            <a:r>
              <a:rPr sz="1800" dirty="0">
                <a:latin typeface="Calibri"/>
                <a:cs typeface="Calibri"/>
              </a:rPr>
              <a:t>académico y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profesional.</a:t>
            </a:r>
            <a:endParaRPr sz="1800">
              <a:latin typeface="Calibri"/>
              <a:cs typeface="Calibri"/>
            </a:endParaRPr>
          </a:p>
          <a:p>
            <a:pPr marL="292100" indent="-279400">
              <a:lnSpc>
                <a:spcPts val="2039"/>
              </a:lnSpc>
              <a:buChar char="-"/>
              <a:tabLst>
                <a:tab pos="291465" algn="l"/>
                <a:tab pos="292100" algn="l"/>
              </a:tabLst>
            </a:pPr>
            <a:r>
              <a:rPr sz="1800" spc="-15" dirty="0">
                <a:latin typeface="Calibri"/>
                <a:cs typeface="Calibri"/>
              </a:rPr>
              <a:t>Manejo general </a:t>
            </a:r>
            <a:r>
              <a:rPr sz="1800" spc="-20" dirty="0">
                <a:latin typeface="Calibri"/>
                <a:cs typeface="Calibri"/>
              </a:rPr>
              <a:t>del postulante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5" dirty="0">
                <a:latin typeface="Calibri"/>
                <a:cs typeface="Calibri"/>
              </a:rPr>
              <a:t>las </a:t>
            </a:r>
            <a:r>
              <a:rPr sz="1800" dirty="0">
                <a:latin typeface="Calibri"/>
                <a:cs typeface="Calibri"/>
              </a:rPr>
              <a:t>área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15" dirty="0">
                <a:latin typeface="Calibri"/>
                <a:cs typeface="Calibri"/>
              </a:rPr>
              <a:t>competencia </a:t>
            </a:r>
            <a:r>
              <a:rPr sz="1800" spc="-20" dirty="0">
                <a:latin typeface="Calibri"/>
                <a:cs typeface="Calibri"/>
              </a:rPr>
              <a:t>del </a:t>
            </a:r>
            <a:r>
              <a:rPr sz="1800" spc="-25" dirty="0">
                <a:latin typeface="Calibri"/>
                <a:cs typeface="Calibri"/>
              </a:rPr>
              <a:t>Programa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(por</a:t>
            </a:r>
            <a:endParaRPr sz="1800">
              <a:latin typeface="Calibri"/>
              <a:cs typeface="Calibri"/>
            </a:endParaRPr>
          </a:p>
          <a:p>
            <a:pPr marL="292100" marR="532765">
              <a:lnSpc>
                <a:spcPts val="2100"/>
              </a:lnSpc>
              <a:spcBef>
                <a:spcPts val="160"/>
              </a:spcBef>
            </a:pPr>
            <a:r>
              <a:rPr sz="1800" spc="-25" dirty="0">
                <a:latin typeface="Calibri"/>
                <a:cs typeface="Calibri"/>
              </a:rPr>
              <a:t>ejemplo: </a:t>
            </a:r>
            <a:r>
              <a:rPr sz="1800" spc="-5" dirty="0">
                <a:latin typeface="Calibri"/>
                <a:cs typeface="Calibri"/>
              </a:rPr>
              <a:t>su </a:t>
            </a:r>
            <a:r>
              <a:rPr sz="1800" spc="-20" dirty="0">
                <a:latin typeface="Calibri"/>
                <a:cs typeface="Calibri"/>
              </a:rPr>
              <a:t>conocimiento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15" dirty="0">
                <a:latin typeface="Calibri"/>
                <a:cs typeface="Calibri"/>
              </a:rPr>
              <a:t>conceptos </a:t>
            </a:r>
            <a:r>
              <a:rPr sz="1800" spc="-10" dirty="0">
                <a:latin typeface="Calibri"/>
                <a:cs typeface="Calibri"/>
              </a:rPr>
              <a:t>básicos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35" dirty="0">
                <a:latin typeface="Calibri"/>
                <a:cs typeface="Calibri"/>
              </a:rPr>
              <a:t>biología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15" dirty="0">
                <a:latin typeface="Calibri"/>
                <a:cs typeface="Calibri"/>
              </a:rPr>
              <a:t>química, </a:t>
            </a:r>
            <a:r>
              <a:rPr sz="1800" spc="-10" dirty="0">
                <a:latin typeface="Calibri"/>
                <a:cs typeface="Calibri"/>
              </a:rPr>
              <a:t>teorías,  </a:t>
            </a:r>
            <a:r>
              <a:rPr sz="1800" spc="-20" dirty="0">
                <a:latin typeface="Calibri"/>
                <a:cs typeface="Calibri"/>
              </a:rPr>
              <a:t>procesos/patrones </a:t>
            </a:r>
            <a:r>
              <a:rPr sz="1800" spc="-10" dirty="0">
                <a:latin typeface="Calibri"/>
                <a:cs typeface="Calibri"/>
              </a:rPr>
              <a:t>relevantes,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5" dirty="0">
                <a:latin typeface="Calibri"/>
                <a:cs typeface="Calibri"/>
              </a:rPr>
              <a:t>su </a:t>
            </a:r>
            <a:r>
              <a:rPr sz="1800" spc="-15" dirty="0">
                <a:latin typeface="Calibri"/>
                <a:cs typeface="Calibri"/>
              </a:rPr>
              <a:t>manejo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15" dirty="0">
                <a:latin typeface="Calibri"/>
                <a:cs typeface="Calibri"/>
              </a:rPr>
              <a:t>herramientas </a:t>
            </a:r>
            <a:r>
              <a:rPr sz="1800" dirty="0">
                <a:latin typeface="Calibri"/>
                <a:cs typeface="Calibri"/>
              </a:rPr>
              <a:t>estadísticas o </a:t>
            </a:r>
            <a:r>
              <a:rPr sz="1800" spc="-50" dirty="0">
                <a:latin typeface="Calibri"/>
                <a:cs typeface="Calibri"/>
              </a:rPr>
              <a:t>de  </a:t>
            </a:r>
            <a:r>
              <a:rPr sz="1800" spc="-5" dirty="0">
                <a:latin typeface="Calibri"/>
                <a:cs typeface="Calibri"/>
              </a:rPr>
              <a:t>análisis, </a:t>
            </a:r>
            <a:r>
              <a:rPr sz="1800" spc="-20" dirty="0">
                <a:latin typeface="Calibri"/>
                <a:cs typeface="Calibri"/>
              </a:rPr>
              <a:t>entre </a:t>
            </a:r>
            <a:r>
              <a:rPr sz="1800" spc="-30" dirty="0">
                <a:latin typeface="Calibri"/>
                <a:cs typeface="Calibri"/>
              </a:rPr>
              <a:t>otros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aspectos).</a:t>
            </a:r>
            <a:endParaRPr sz="1800">
              <a:latin typeface="Calibri"/>
              <a:cs typeface="Calibri"/>
            </a:endParaRPr>
          </a:p>
          <a:p>
            <a:pPr marL="292100" marR="74930" indent="-279400">
              <a:lnSpc>
                <a:spcPts val="2100"/>
              </a:lnSpc>
              <a:spcBef>
                <a:spcPts val="100"/>
              </a:spcBef>
              <a:buChar char="-"/>
              <a:tabLst>
                <a:tab pos="291465" algn="l"/>
                <a:tab pos="292100" algn="l"/>
              </a:tabLst>
            </a:pPr>
            <a:r>
              <a:rPr sz="1800" dirty="0">
                <a:latin typeface="Calibri"/>
                <a:cs typeface="Calibri"/>
              </a:rPr>
              <a:t>Nivel </a:t>
            </a:r>
            <a:r>
              <a:rPr sz="1800" spc="-25" dirty="0">
                <a:latin typeface="Calibri"/>
                <a:cs typeface="Calibri"/>
              </a:rPr>
              <a:t>de comprensión </a:t>
            </a:r>
            <a:r>
              <a:rPr sz="1800" spc="-10" dirty="0">
                <a:latin typeface="Calibri"/>
                <a:cs typeface="Calibri"/>
              </a:rPr>
              <a:t>lectora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25" dirty="0">
                <a:latin typeface="Calibri"/>
                <a:cs typeface="Calibri"/>
              </a:rPr>
              <a:t>inglés </a:t>
            </a:r>
            <a:r>
              <a:rPr sz="1800" spc="-10" dirty="0">
                <a:latin typeface="Calibri"/>
                <a:cs typeface="Calibri"/>
              </a:rPr>
              <a:t>científico </a:t>
            </a:r>
            <a:r>
              <a:rPr sz="1800" spc="-20" dirty="0">
                <a:latin typeface="Calibri"/>
                <a:cs typeface="Calibri"/>
              </a:rPr>
              <a:t>(incluye </a:t>
            </a:r>
            <a:r>
              <a:rPr sz="1800" spc="-35" dirty="0">
                <a:latin typeface="Calibri"/>
                <a:cs typeface="Calibri"/>
              </a:rPr>
              <a:t>una </a:t>
            </a:r>
            <a:r>
              <a:rPr sz="1800" spc="-5" dirty="0">
                <a:latin typeface="Calibri"/>
                <a:cs typeface="Calibri"/>
              </a:rPr>
              <a:t>evaluación </a:t>
            </a:r>
            <a:r>
              <a:rPr sz="1800" spc="-25" dirty="0">
                <a:latin typeface="Calibri"/>
                <a:cs typeface="Calibri"/>
              </a:rPr>
              <a:t>durante </a:t>
            </a:r>
            <a:r>
              <a:rPr sz="1800" spc="-10" dirty="0">
                <a:latin typeface="Calibri"/>
                <a:cs typeface="Calibri"/>
              </a:rPr>
              <a:t>la  </a:t>
            </a:r>
            <a:r>
              <a:rPr sz="1800" spc="-15" dirty="0">
                <a:latin typeface="Calibri"/>
                <a:cs typeface="Calibri"/>
              </a:rPr>
              <a:t>entrevista).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Times New Roman"/>
              <a:cs typeface="Times New Roman"/>
            </a:endParaRPr>
          </a:p>
          <a:p>
            <a:pPr marL="130810" algn="ctr">
              <a:lnSpc>
                <a:spcPct val="100000"/>
              </a:lnSpc>
            </a:pPr>
            <a:r>
              <a:rPr sz="2400" b="1" spc="-20" dirty="0">
                <a:latin typeface="Calibri"/>
                <a:cs typeface="Calibri"/>
              </a:rPr>
              <a:t>--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Término</a:t>
            </a:r>
            <a:r>
              <a:rPr sz="2400" b="1" spc="-235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de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1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guía.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Les </a:t>
            </a:r>
            <a:r>
              <a:rPr sz="2400" b="1" spc="10" dirty="0">
                <a:latin typeface="Calibri"/>
                <a:cs typeface="Calibri"/>
              </a:rPr>
              <a:t>deseamos</a:t>
            </a:r>
            <a:r>
              <a:rPr sz="2400" b="1" spc="-20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éxito!</a:t>
            </a:r>
            <a:r>
              <a:rPr sz="2400" b="1" spc="-125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--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3600" y="6235700"/>
            <a:ext cx="2666999" cy="86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896181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3310" y="681327"/>
            <a:ext cx="66103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5" dirty="0"/>
              <a:t>Etapa</a:t>
            </a:r>
            <a:r>
              <a:rPr sz="2200" spc="-185" dirty="0"/>
              <a:t> </a:t>
            </a:r>
            <a:r>
              <a:rPr sz="2200" spc="-10" dirty="0"/>
              <a:t>1:</a:t>
            </a:r>
            <a:r>
              <a:rPr sz="2200" spc="-5" dirty="0"/>
              <a:t> Creación</a:t>
            </a:r>
            <a:r>
              <a:rPr sz="2200" spc="-180" dirty="0"/>
              <a:t> </a:t>
            </a:r>
            <a:r>
              <a:rPr sz="2200" spc="5" dirty="0"/>
              <a:t>de</a:t>
            </a:r>
            <a:r>
              <a:rPr sz="2200" spc="-105" dirty="0"/>
              <a:t> </a:t>
            </a:r>
            <a:r>
              <a:rPr sz="2200" spc="5" dirty="0"/>
              <a:t>cuenta</a:t>
            </a:r>
            <a:r>
              <a:rPr sz="2200" spc="-185" dirty="0"/>
              <a:t> </a:t>
            </a:r>
            <a:r>
              <a:rPr sz="2200" spc="-5" dirty="0"/>
              <a:t>en</a:t>
            </a:r>
            <a:r>
              <a:rPr sz="2200" spc="20" dirty="0"/>
              <a:t> </a:t>
            </a:r>
            <a:r>
              <a:rPr sz="2200" spc="-15" dirty="0"/>
              <a:t>Ficha</a:t>
            </a:r>
            <a:r>
              <a:rPr sz="2200" spc="15" dirty="0"/>
              <a:t> </a:t>
            </a:r>
            <a:r>
              <a:rPr sz="2200" spc="5" dirty="0"/>
              <a:t>de</a:t>
            </a:r>
            <a:r>
              <a:rPr sz="2200" spc="-105" dirty="0"/>
              <a:t> </a:t>
            </a:r>
            <a:r>
              <a:rPr sz="2200" dirty="0"/>
              <a:t>Postulación</a:t>
            </a:r>
            <a:r>
              <a:rPr sz="2200" spc="-180" dirty="0"/>
              <a:t> </a:t>
            </a:r>
            <a:r>
              <a:rPr sz="2200" spc="-15" dirty="0"/>
              <a:t>UCSC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917749" y="1270839"/>
            <a:ext cx="43649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20" dirty="0">
                <a:solidFill>
                  <a:srgbClr val="7030A0"/>
                </a:solidFill>
                <a:latin typeface="Calibri"/>
                <a:cs typeface="Calibri"/>
              </a:rPr>
              <a:t>a) Entrar </a:t>
            </a:r>
            <a:r>
              <a:rPr sz="2000" dirty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2000" spc="-340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http://fichapostulacion.ucsc.cl/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749" y="6187935"/>
            <a:ext cx="28498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20" dirty="0">
                <a:solidFill>
                  <a:srgbClr val="7030A0"/>
                </a:solidFill>
                <a:latin typeface="Calibri"/>
                <a:cs typeface="Calibri"/>
              </a:rPr>
              <a:t>b)</a:t>
            </a:r>
            <a:r>
              <a:rPr sz="2000" spc="-7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7030A0"/>
                </a:solidFill>
                <a:latin typeface="Calibri"/>
                <a:cs typeface="Calibri"/>
              </a:rPr>
              <a:t>Elegir</a:t>
            </a:r>
            <a:r>
              <a:rPr sz="2000" spc="-1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030A0"/>
                </a:solidFill>
                <a:latin typeface="Calibri"/>
                <a:cs typeface="Calibri"/>
              </a:rPr>
              <a:t>“Regístrese</a:t>
            </a:r>
            <a:r>
              <a:rPr sz="2000" spc="-1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7030A0"/>
                </a:solidFill>
                <a:latin typeface="Calibri"/>
                <a:cs typeface="Calibri"/>
              </a:rPr>
              <a:t>ahora”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03700" y="6502400"/>
            <a:ext cx="4724400" cy="533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2150" y="6051550"/>
            <a:ext cx="533400" cy="495300"/>
          </a:xfrm>
          <a:custGeom>
            <a:avLst/>
            <a:gdLst/>
            <a:ahLst/>
            <a:cxnLst/>
            <a:rect l="l" t="t" r="r" b="b"/>
            <a:pathLst>
              <a:path w="533400" h="495300">
                <a:moveTo>
                  <a:pt x="533400" y="247650"/>
                </a:moveTo>
                <a:lnTo>
                  <a:pt x="0" y="247650"/>
                </a:lnTo>
                <a:lnTo>
                  <a:pt x="266700" y="495300"/>
                </a:lnTo>
                <a:lnTo>
                  <a:pt x="533400" y="247650"/>
                </a:lnTo>
                <a:close/>
              </a:path>
              <a:path w="533400" h="495300">
                <a:moveTo>
                  <a:pt x="400050" y="0"/>
                </a:moveTo>
                <a:lnTo>
                  <a:pt x="133350" y="0"/>
                </a:lnTo>
                <a:lnTo>
                  <a:pt x="133350" y="247650"/>
                </a:lnTo>
                <a:lnTo>
                  <a:pt x="400050" y="247650"/>
                </a:lnTo>
                <a:lnTo>
                  <a:pt x="400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2150" y="6051550"/>
            <a:ext cx="533400" cy="495300"/>
          </a:xfrm>
          <a:custGeom>
            <a:avLst/>
            <a:gdLst/>
            <a:ahLst/>
            <a:cxnLst/>
            <a:rect l="l" t="t" r="r" b="b"/>
            <a:pathLst>
              <a:path w="533400" h="495300">
                <a:moveTo>
                  <a:pt x="0" y="247650"/>
                </a:moveTo>
                <a:lnTo>
                  <a:pt x="133349" y="247650"/>
                </a:lnTo>
                <a:lnTo>
                  <a:pt x="133349" y="0"/>
                </a:lnTo>
                <a:lnTo>
                  <a:pt x="400050" y="0"/>
                </a:lnTo>
                <a:lnTo>
                  <a:pt x="400050" y="247650"/>
                </a:lnTo>
                <a:lnTo>
                  <a:pt x="533399" y="247650"/>
                </a:lnTo>
                <a:lnTo>
                  <a:pt x="266700" y="495299"/>
                </a:lnTo>
                <a:lnTo>
                  <a:pt x="0" y="247650"/>
                </a:lnTo>
                <a:close/>
              </a:path>
            </a:pathLst>
          </a:custGeom>
          <a:ln w="127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35" y="133766"/>
            <a:ext cx="2296503" cy="131403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C74274-CA36-7DDF-0069-ABE1C851D2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296" y="1849307"/>
            <a:ext cx="5791200" cy="398929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419600" y="5376376"/>
            <a:ext cx="2146300" cy="292100"/>
          </a:xfrm>
          <a:custGeom>
            <a:avLst/>
            <a:gdLst/>
            <a:ahLst/>
            <a:cxnLst/>
            <a:rect l="l" t="t" r="r" b="b"/>
            <a:pathLst>
              <a:path w="2146300" h="292100">
                <a:moveTo>
                  <a:pt x="0" y="0"/>
                </a:moveTo>
                <a:lnTo>
                  <a:pt x="2146300" y="0"/>
                </a:lnTo>
                <a:lnTo>
                  <a:pt x="21463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5723" y="515111"/>
            <a:ext cx="48323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1:</a:t>
            </a:r>
            <a:r>
              <a:rPr sz="1600" b="1" spc="-10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Creación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cuenta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en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Ficha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Postulación</a:t>
            </a:r>
            <a:r>
              <a:rPr sz="1600" b="1" spc="-12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UCSC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0075" y="1673669"/>
            <a:ext cx="3878579" cy="35382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133985">
              <a:lnSpc>
                <a:spcPts val="2100"/>
              </a:lnSpc>
              <a:spcBef>
                <a:spcPts val="219"/>
              </a:spcBef>
            </a:pPr>
            <a:r>
              <a:rPr sz="1800" spc="-10" dirty="0">
                <a:latin typeface="Calibri"/>
                <a:cs typeface="Calibri"/>
              </a:rPr>
              <a:t>Completar </a:t>
            </a:r>
            <a:r>
              <a:rPr sz="1800" spc="-25" dirty="0">
                <a:latin typeface="Calibri"/>
                <a:cs typeface="Calibri"/>
              </a:rPr>
              <a:t>los </a:t>
            </a:r>
            <a:r>
              <a:rPr sz="1800" spc="-15" dirty="0">
                <a:latin typeface="Calibri"/>
                <a:cs typeface="Calibri"/>
              </a:rPr>
              <a:t>campos </a:t>
            </a:r>
            <a:r>
              <a:rPr sz="1800" spc="-20" dirty="0">
                <a:latin typeface="Calibri"/>
                <a:cs typeface="Calibri"/>
              </a:rPr>
              <a:t>indicados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5" dirty="0">
                <a:latin typeface="Calibri"/>
                <a:cs typeface="Calibri"/>
              </a:rPr>
              <a:t>“crear  </a:t>
            </a:r>
            <a:r>
              <a:rPr sz="1800" spc="-25" dirty="0">
                <a:latin typeface="Calibri"/>
                <a:cs typeface="Calibri"/>
              </a:rPr>
              <a:t>nuevo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usuario”.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30"/>
              </a:lnSpc>
            </a:pPr>
            <a:r>
              <a:rPr sz="1800" spc="10" dirty="0">
                <a:latin typeface="Calibri"/>
                <a:cs typeface="Calibri"/>
              </a:rPr>
              <a:t>Nota:</a:t>
            </a:r>
            <a:endParaRPr sz="1800">
              <a:latin typeface="Calibri"/>
              <a:cs typeface="Calibri"/>
            </a:endParaRPr>
          </a:p>
          <a:p>
            <a:pPr marL="292100" marR="404495" indent="-279400">
              <a:lnSpc>
                <a:spcPts val="2100"/>
              </a:lnSpc>
              <a:spcBef>
                <a:spcPts val="90"/>
              </a:spcBef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spc="5" dirty="0">
                <a:latin typeface="Calibri"/>
                <a:cs typeface="Calibri"/>
              </a:rPr>
              <a:t>Clave</a:t>
            </a:r>
            <a:r>
              <a:rPr sz="1800" spc="5" dirty="0">
                <a:latin typeface="Calibri"/>
                <a:cs typeface="Calibri"/>
              </a:rPr>
              <a:t>: </a:t>
            </a:r>
            <a:r>
              <a:rPr sz="1800" spc="15" dirty="0">
                <a:latin typeface="Calibri"/>
                <a:cs typeface="Calibri"/>
              </a:rPr>
              <a:t>No </a:t>
            </a:r>
            <a:r>
              <a:rPr sz="1800" spc="-25" dirty="0">
                <a:latin typeface="Calibri"/>
                <a:cs typeface="Calibri"/>
              </a:rPr>
              <a:t>olvide </a:t>
            </a:r>
            <a:r>
              <a:rPr sz="1800" spc="-10" dirty="0">
                <a:latin typeface="Calibri"/>
                <a:cs typeface="Calibri"/>
              </a:rPr>
              <a:t>conservar la</a:t>
            </a:r>
            <a:r>
              <a:rPr sz="1800" spc="-29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clave  </a:t>
            </a:r>
            <a:r>
              <a:rPr sz="1800" spc="-15" dirty="0">
                <a:latin typeface="Calibri"/>
                <a:cs typeface="Calibri"/>
              </a:rPr>
              <a:t>registrada.</a:t>
            </a:r>
            <a:endParaRPr sz="1800">
              <a:latin typeface="Calibri"/>
              <a:cs typeface="Calibri"/>
            </a:endParaRPr>
          </a:p>
          <a:p>
            <a:pPr marL="292100" indent="-279400">
              <a:lnSpc>
                <a:spcPts val="2039"/>
              </a:lnSpc>
              <a:buFont typeface="Calibri"/>
              <a:buChar char="-"/>
              <a:tabLst>
                <a:tab pos="291465" algn="l"/>
                <a:tab pos="292100" algn="l"/>
              </a:tabLst>
            </a:pPr>
            <a:r>
              <a:rPr sz="1800" b="1" spc="-5" dirty="0">
                <a:latin typeface="Calibri"/>
                <a:cs typeface="Calibri"/>
              </a:rPr>
              <a:t>Email</a:t>
            </a:r>
            <a:r>
              <a:rPr sz="1800" spc="-5" dirty="0">
                <a:latin typeface="Calibri"/>
                <a:cs typeface="Calibri"/>
              </a:rPr>
              <a:t>: </a:t>
            </a:r>
            <a:r>
              <a:rPr sz="1800" spc="-15" dirty="0">
                <a:latin typeface="Calibri"/>
                <a:cs typeface="Calibri"/>
              </a:rPr>
              <a:t>Se utilizará para </a:t>
            </a:r>
            <a:r>
              <a:rPr sz="1800" spc="-30" dirty="0">
                <a:latin typeface="Calibri"/>
                <a:cs typeface="Calibri"/>
              </a:rPr>
              <a:t>toda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</a:t>
            </a:r>
            <a:endParaRPr sz="1800">
              <a:latin typeface="Calibri"/>
              <a:cs typeface="Calibri"/>
            </a:endParaRPr>
          </a:p>
          <a:p>
            <a:pPr marL="292100" marR="5080">
              <a:lnSpc>
                <a:spcPct val="98100"/>
              </a:lnSpc>
              <a:spcBef>
                <a:spcPts val="80"/>
              </a:spcBef>
            </a:pPr>
            <a:r>
              <a:rPr sz="1800" spc="-10" dirty="0">
                <a:latin typeface="Calibri"/>
                <a:cs typeface="Calibri"/>
              </a:rPr>
              <a:t>comunicación relacionada </a:t>
            </a:r>
            <a:r>
              <a:rPr sz="1800" spc="-5" dirty="0">
                <a:latin typeface="Calibri"/>
                <a:cs typeface="Calibri"/>
              </a:rPr>
              <a:t>con </a:t>
            </a:r>
            <a:r>
              <a:rPr sz="1800" spc="-10" dirty="0">
                <a:latin typeface="Calibri"/>
                <a:cs typeface="Calibri"/>
              </a:rPr>
              <a:t>la  </a:t>
            </a:r>
            <a:r>
              <a:rPr sz="1800" spc="-20" dirty="0">
                <a:latin typeface="Calibri"/>
                <a:cs typeface="Calibri"/>
              </a:rPr>
              <a:t>postulación </a:t>
            </a:r>
            <a:r>
              <a:rPr sz="1800" spc="-60" dirty="0">
                <a:latin typeface="Calibri"/>
                <a:cs typeface="Calibri"/>
              </a:rPr>
              <a:t>y,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15" dirty="0">
                <a:latin typeface="Calibri"/>
                <a:cs typeface="Calibri"/>
              </a:rPr>
              <a:t>caso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aceptación</a:t>
            </a:r>
            <a:r>
              <a:rPr sz="1800" spc="-21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al  </a:t>
            </a:r>
            <a:r>
              <a:rPr sz="1800" spc="-20" dirty="0">
                <a:latin typeface="Calibri"/>
                <a:cs typeface="Calibri"/>
              </a:rPr>
              <a:t>Programa, </a:t>
            </a:r>
            <a:r>
              <a:rPr sz="1800" spc="-15" dirty="0">
                <a:latin typeface="Calibri"/>
                <a:cs typeface="Calibri"/>
              </a:rPr>
              <a:t>para entregar </a:t>
            </a:r>
            <a:r>
              <a:rPr sz="1800" spc="-25" dirty="0">
                <a:latin typeface="Calibri"/>
                <a:cs typeface="Calibri"/>
              </a:rPr>
              <a:t>información  </a:t>
            </a:r>
            <a:r>
              <a:rPr sz="1800" spc="-30" dirty="0">
                <a:latin typeface="Calibri"/>
                <a:cs typeface="Calibri"/>
              </a:rPr>
              <a:t>sobre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10" dirty="0">
                <a:latin typeface="Calibri"/>
                <a:cs typeface="Calibri"/>
              </a:rPr>
              <a:t>inicio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5" dirty="0">
                <a:latin typeface="Calibri"/>
                <a:cs typeface="Calibri"/>
              </a:rPr>
              <a:t>las </a:t>
            </a:r>
            <a:r>
              <a:rPr sz="1800" spc="-5" dirty="0">
                <a:latin typeface="Calibri"/>
                <a:cs typeface="Calibri"/>
              </a:rPr>
              <a:t>actividades. </a:t>
            </a:r>
            <a:r>
              <a:rPr sz="1800" spc="-30" dirty="0">
                <a:latin typeface="Calibri"/>
                <a:cs typeface="Calibri"/>
              </a:rPr>
              <a:t>Por </a:t>
            </a:r>
            <a:r>
              <a:rPr sz="1800" spc="-10" dirty="0">
                <a:latin typeface="Calibri"/>
                <a:cs typeface="Calibri"/>
              </a:rPr>
              <a:t>lo  </a:t>
            </a:r>
            <a:r>
              <a:rPr sz="1800" spc="-15" dirty="0">
                <a:latin typeface="Calibri"/>
                <a:cs typeface="Calibri"/>
              </a:rPr>
              <a:t>tanto, </a:t>
            </a:r>
            <a:r>
              <a:rPr sz="1800" dirty="0">
                <a:latin typeface="Calibri"/>
                <a:cs typeface="Calibri"/>
              </a:rPr>
              <a:t>es </a:t>
            </a:r>
            <a:r>
              <a:rPr sz="1800" spc="-25" dirty="0">
                <a:latin typeface="Calibri"/>
                <a:cs typeface="Calibri"/>
              </a:rPr>
              <a:t>importante </a:t>
            </a:r>
            <a:r>
              <a:rPr sz="1800" spc="-35" dirty="0">
                <a:latin typeface="Calibri"/>
                <a:cs typeface="Calibri"/>
              </a:rPr>
              <a:t>que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spc="-5" dirty="0">
                <a:latin typeface="Calibri"/>
                <a:cs typeface="Calibri"/>
              </a:rPr>
              <a:t>email  </a:t>
            </a:r>
            <a:r>
              <a:rPr sz="1800" spc="-15" dirty="0">
                <a:latin typeface="Calibri"/>
                <a:cs typeface="Calibri"/>
              </a:rPr>
              <a:t>indicado </a:t>
            </a:r>
            <a:r>
              <a:rPr sz="1800" spc="-5" dirty="0">
                <a:latin typeface="Calibri"/>
                <a:cs typeface="Calibri"/>
              </a:rPr>
              <a:t>esté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vigente.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0D9CB88-5D38-05A0-2235-62C8D7DBE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23" y="1789040"/>
            <a:ext cx="4362771" cy="50773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2356" y="711432"/>
            <a:ext cx="72980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5" dirty="0"/>
              <a:t>Etapa</a:t>
            </a:r>
            <a:r>
              <a:rPr sz="2200" spc="-190" dirty="0"/>
              <a:t> </a:t>
            </a:r>
            <a:r>
              <a:rPr sz="2200" spc="-10" dirty="0"/>
              <a:t>2:</a:t>
            </a:r>
            <a:r>
              <a:rPr sz="2200" spc="-5" dirty="0"/>
              <a:t> </a:t>
            </a:r>
            <a:r>
              <a:rPr sz="2200" dirty="0"/>
              <a:t>Ingreso</a:t>
            </a:r>
            <a:r>
              <a:rPr sz="2200" spc="-190" dirty="0"/>
              <a:t> </a:t>
            </a:r>
            <a:r>
              <a:rPr sz="2200" dirty="0"/>
              <a:t>a</a:t>
            </a:r>
            <a:r>
              <a:rPr sz="2200" spc="15" dirty="0"/>
              <a:t> </a:t>
            </a:r>
            <a:r>
              <a:rPr sz="2200" spc="-25" dirty="0"/>
              <a:t>la</a:t>
            </a:r>
            <a:r>
              <a:rPr sz="2200" spc="10" dirty="0"/>
              <a:t> </a:t>
            </a:r>
            <a:r>
              <a:rPr sz="2200" spc="5" dirty="0"/>
              <a:t>cuenta</a:t>
            </a:r>
            <a:r>
              <a:rPr sz="2200" spc="-185" dirty="0"/>
              <a:t> </a:t>
            </a:r>
            <a:r>
              <a:rPr sz="2200" dirty="0"/>
              <a:t>e</a:t>
            </a:r>
            <a:r>
              <a:rPr sz="2200" spc="-110" dirty="0"/>
              <a:t> </a:t>
            </a:r>
            <a:r>
              <a:rPr sz="2200" spc="-25" dirty="0"/>
              <a:t>inicio</a:t>
            </a:r>
            <a:r>
              <a:rPr sz="2200" spc="114" dirty="0"/>
              <a:t> </a:t>
            </a:r>
            <a:r>
              <a:rPr sz="2200" spc="5" dirty="0"/>
              <a:t>de</a:t>
            </a:r>
            <a:r>
              <a:rPr sz="2200" spc="-110" dirty="0"/>
              <a:t> </a:t>
            </a:r>
            <a:r>
              <a:rPr sz="2200" spc="10" dirty="0"/>
              <a:t>una</a:t>
            </a:r>
            <a:r>
              <a:rPr sz="2200" spc="-85" dirty="0"/>
              <a:t> </a:t>
            </a:r>
            <a:r>
              <a:rPr sz="2200" spc="-15" dirty="0"/>
              <a:t>Ficha</a:t>
            </a:r>
            <a:r>
              <a:rPr sz="2200" spc="10" dirty="0"/>
              <a:t> </a:t>
            </a:r>
            <a:r>
              <a:rPr sz="2200" spc="5" dirty="0"/>
              <a:t>de</a:t>
            </a:r>
            <a:r>
              <a:rPr sz="2200" spc="-105" dirty="0"/>
              <a:t> </a:t>
            </a:r>
            <a:r>
              <a:rPr sz="2200" dirty="0"/>
              <a:t>Postulación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917749" y="1270839"/>
            <a:ext cx="7440930" cy="1249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20" dirty="0">
                <a:solidFill>
                  <a:srgbClr val="7030A0"/>
                </a:solidFill>
                <a:latin typeface="Calibri"/>
                <a:cs typeface="Calibri"/>
              </a:rPr>
              <a:t>a)</a:t>
            </a:r>
            <a:r>
              <a:rPr sz="2000" spc="-6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030A0"/>
                </a:solidFill>
                <a:latin typeface="Calibri"/>
                <a:cs typeface="Calibri"/>
              </a:rPr>
              <a:t>Ingreso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 marR="5080">
              <a:lnSpc>
                <a:spcPts val="2300"/>
              </a:lnSpc>
            </a:pPr>
            <a:r>
              <a:rPr sz="2000" spc="10" dirty="0">
                <a:latin typeface="Calibri"/>
                <a:cs typeface="Calibri"/>
              </a:rPr>
              <a:t>En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http://fichapostulacion.ucsc.cl/</a:t>
            </a:r>
            <a:r>
              <a:rPr sz="2000" spc="380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ingresar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RUT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pasaporte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6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la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clave  registrada.</a:t>
            </a:r>
            <a:r>
              <a:rPr sz="2000" spc="-165" dirty="0"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3950" y="2952750"/>
            <a:ext cx="723900" cy="165100"/>
          </a:xfrm>
          <a:custGeom>
            <a:avLst/>
            <a:gdLst/>
            <a:ahLst/>
            <a:cxnLst/>
            <a:rect l="l" t="t" r="r" b="b"/>
            <a:pathLst>
              <a:path w="723900" h="165100">
                <a:moveTo>
                  <a:pt x="0" y="0"/>
                </a:moveTo>
                <a:lnTo>
                  <a:pt x="723900" y="0"/>
                </a:lnTo>
                <a:lnTo>
                  <a:pt x="723900" y="165100"/>
                </a:lnTo>
                <a:lnTo>
                  <a:pt x="0" y="165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33950" y="2952750"/>
            <a:ext cx="723900" cy="165100"/>
          </a:xfrm>
          <a:custGeom>
            <a:avLst/>
            <a:gdLst/>
            <a:ahLst/>
            <a:cxnLst/>
            <a:rect l="l" t="t" r="r" b="b"/>
            <a:pathLst>
              <a:path w="723900" h="165100">
                <a:moveTo>
                  <a:pt x="0" y="0"/>
                </a:moveTo>
                <a:lnTo>
                  <a:pt x="723899" y="0"/>
                </a:lnTo>
                <a:lnTo>
                  <a:pt x="723899" y="165099"/>
                </a:lnTo>
                <a:lnTo>
                  <a:pt x="0" y="16509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33950" y="3562350"/>
            <a:ext cx="723900" cy="152400"/>
          </a:xfrm>
          <a:custGeom>
            <a:avLst/>
            <a:gdLst/>
            <a:ahLst/>
            <a:cxnLst/>
            <a:rect l="l" t="t" r="r" b="b"/>
            <a:pathLst>
              <a:path w="723900" h="152400">
                <a:moveTo>
                  <a:pt x="0" y="0"/>
                </a:moveTo>
                <a:lnTo>
                  <a:pt x="723900" y="0"/>
                </a:lnTo>
                <a:lnTo>
                  <a:pt x="723900" y="152401"/>
                </a:lnTo>
                <a:lnTo>
                  <a:pt x="0" y="1524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33950" y="3562350"/>
            <a:ext cx="723900" cy="152400"/>
          </a:xfrm>
          <a:custGeom>
            <a:avLst/>
            <a:gdLst/>
            <a:ahLst/>
            <a:cxnLst/>
            <a:rect l="l" t="t" r="r" b="b"/>
            <a:pathLst>
              <a:path w="723900" h="152400">
                <a:moveTo>
                  <a:pt x="0" y="0"/>
                </a:moveTo>
                <a:lnTo>
                  <a:pt x="723899" y="0"/>
                </a:lnTo>
                <a:lnTo>
                  <a:pt x="723899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33950" y="4667250"/>
            <a:ext cx="723900" cy="152400"/>
          </a:xfrm>
          <a:custGeom>
            <a:avLst/>
            <a:gdLst/>
            <a:ahLst/>
            <a:cxnLst/>
            <a:rect l="l" t="t" r="r" b="b"/>
            <a:pathLst>
              <a:path w="723900" h="152400">
                <a:moveTo>
                  <a:pt x="0" y="0"/>
                </a:moveTo>
                <a:lnTo>
                  <a:pt x="723900" y="0"/>
                </a:lnTo>
                <a:lnTo>
                  <a:pt x="7239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33950" y="4667250"/>
            <a:ext cx="723900" cy="152400"/>
          </a:xfrm>
          <a:custGeom>
            <a:avLst/>
            <a:gdLst/>
            <a:ahLst/>
            <a:cxnLst/>
            <a:rect l="l" t="t" r="r" b="b"/>
            <a:pathLst>
              <a:path w="723900" h="152400">
                <a:moveTo>
                  <a:pt x="0" y="0"/>
                </a:moveTo>
                <a:lnTo>
                  <a:pt x="723899" y="0"/>
                </a:lnTo>
                <a:lnTo>
                  <a:pt x="723899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89449" y="5251450"/>
            <a:ext cx="1092200" cy="393700"/>
          </a:xfrm>
          <a:custGeom>
            <a:avLst/>
            <a:gdLst/>
            <a:ahLst/>
            <a:cxnLst/>
            <a:rect l="l" t="t" r="r" b="b"/>
            <a:pathLst>
              <a:path w="1092200" h="393700">
                <a:moveTo>
                  <a:pt x="0" y="0"/>
                </a:moveTo>
                <a:lnTo>
                  <a:pt x="1092200" y="0"/>
                </a:lnTo>
                <a:lnTo>
                  <a:pt x="1092200" y="393699"/>
                </a:lnTo>
                <a:lnTo>
                  <a:pt x="0" y="39369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00083"/>
            <a:ext cx="1286932" cy="73636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BF734C7-E76C-032A-AF74-FF4BE377E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801" y="2952750"/>
            <a:ext cx="4337158" cy="4786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0AD9F-A75A-752A-B5DE-9FE000633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B97C68-613A-E3DB-8E4E-D0C03DADC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436" y="1174248"/>
            <a:ext cx="8175527" cy="276999"/>
          </a:xfrm>
        </p:spPr>
        <p:txBody>
          <a:bodyPr/>
          <a:lstStyle/>
          <a:p>
            <a:r>
              <a:rPr lang="es-ES" dirty="0"/>
              <a:t>Crear una postulación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A83B2F-5BC8-0434-F7BF-231FDF880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94874"/>
            <a:ext cx="10058400" cy="627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0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723" y="515111"/>
            <a:ext cx="7674538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600" b="1" spc="20" dirty="0">
                <a:latin typeface="Calibri"/>
                <a:cs typeface="Calibri"/>
              </a:rPr>
              <a:t>Seleccionar Magíster y Doctorado.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1600" b="1" spc="2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600" b="1" spc="20" dirty="0">
                <a:latin typeface="Calibri"/>
                <a:cs typeface="Calibri"/>
              </a:rPr>
              <a:t>Luego hacer </a:t>
            </a:r>
            <a:r>
              <a:rPr lang="es-ES" sz="1600" b="1" spc="20" dirty="0" err="1">
                <a:latin typeface="Calibri"/>
                <a:cs typeface="Calibri"/>
              </a:rPr>
              <a:t>click</a:t>
            </a:r>
            <a:r>
              <a:rPr lang="es-ES" sz="1600" b="1" spc="20" dirty="0">
                <a:latin typeface="Calibri"/>
                <a:cs typeface="Calibri"/>
              </a:rPr>
              <a:t> en Doctorado en Cs. Con mención en Biodiversidad y </a:t>
            </a:r>
            <a:r>
              <a:rPr lang="es-ES" sz="1600" b="1" spc="20" dirty="0" err="1">
                <a:latin typeface="Calibri"/>
                <a:cs typeface="Calibri"/>
              </a:rPr>
              <a:t>Biorecursos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89850" y="6407150"/>
            <a:ext cx="1104900" cy="355600"/>
          </a:xfrm>
          <a:custGeom>
            <a:avLst/>
            <a:gdLst/>
            <a:ahLst/>
            <a:cxnLst/>
            <a:rect l="l" t="t" r="r" b="b"/>
            <a:pathLst>
              <a:path w="1104900" h="355600">
                <a:moveTo>
                  <a:pt x="0" y="0"/>
                </a:moveTo>
                <a:lnTo>
                  <a:pt x="1104901" y="0"/>
                </a:lnTo>
                <a:lnTo>
                  <a:pt x="1104901" y="355600"/>
                </a:lnTo>
                <a:lnTo>
                  <a:pt x="0" y="35560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29350" y="5365750"/>
            <a:ext cx="444500" cy="355600"/>
          </a:xfrm>
          <a:custGeom>
            <a:avLst/>
            <a:gdLst/>
            <a:ahLst/>
            <a:cxnLst/>
            <a:rect l="l" t="t" r="r" b="b"/>
            <a:pathLst>
              <a:path w="444500" h="355600">
                <a:moveTo>
                  <a:pt x="0" y="0"/>
                </a:moveTo>
                <a:lnTo>
                  <a:pt x="444499" y="0"/>
                </a:lnTo>
                <a:lnTo>
                  <a:pt x="444499" y="355600"/>
                </a:lnTo>
                <a:lnTo>
                  <a:pt x="0" y="35560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14461" y="5347144"/>
            <a:ext cx="199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7030A0"/>
                </a:solidFill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41203" y="6414925"/>
            <a:ext cx="199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7030A0"/>
                </a:solidFill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4F8061-64BA-D038-0615-F6DF136F0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6253"/>
            <a:ext cx="8610600" cy="60105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5723" y="515111"/>
            <a:ext cx="532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2:</a:t>
            </a:r>
            <a:r>
              <a:rPr sz="1600" b="1" spc="-1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Ingreso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cuenta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inicio</a:t>
            </a:r>
            <a:r>
              <a:rPr sz="1600" b="1" spc="-125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25" dirty="0">
                <a:latin typeface="Calibri"/>
                <a:cs typeface="Calibri"/>
              </a:rPr>
              <a:t>una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Ficha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Postulación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7749" y="945871"/>
            <a:ext cx="35121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7030A0"/>
                </a:solidFill>
                <a:latin typeface="Calibri"/>
                <a:cs typeface="Calibri"/>
              </a:rPr>
              <a:t>f)</a:t>
            </a:r>
            <a:r>
              <a:rPr sz="2000" b="0" spc="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0" dirty="0">
                <a:solidFill>
                  <a:srgbClr val="7030A0"/>
                </a:solidFill>
                <a:latin typeface="Calibri"/>
                <a:cs typeface="Calibri"/>
              </a:rPr>
              <a:t>Inicio</a:t>
            </a:r>
            <a:r>
              <a:rPr sz="2000" b="0" spc="-114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20" dirty="0">
                <a:solidFill>
                  <a:srgbClr val="7030A0"/>
                </a:solidFill>
                <a:latin typeface="Calibri"/>
                <a:cs typeface="Calibri"/>
              </a:rPr>
              <a:t>de</a:t>
            </a:r>
            <a:r>
              <a:rPr sz="2000" b="0" spc="-1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20" dirty="0">
                <a:solidFill>
                  <a:srgbClr val="7030A0"/>
                </a:solidFill>
                <a:latin typeface="Calibri"/>
                <a:cs typeface="Calibri"/>
              </a:rPr>
              <a:t>la</a:t>
            </a:r>
            <a:r>
              <a:rPr sz="2000" b="0" spc="-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7030A0"/>
                </a:solidFill>
                <a:latin typeface="Calibri"/>
                <a:cs typeface="Calibri"/>
              </a:rPr>
              <a:t>Ficha</a:t>
            </a:r>
            <a:r>
              <a:rPr sz="2000" b="0" spc="-1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20" dirty="0">
                <a:solidFill>
                  <a:srgbClr val="7030A0"/>
                </a:solidFill>
                <a:latin typeface="Calibri"/>
                <a:cs typeface="Calibri"/>
              </a:rPr>
              <a:t>de</a:t>
            </a:r>
            <a:r>
              <a:rPr sz="2000" b="0" spc="-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b="0" spc="10" dirty="0">
                <a:solidFill>
                  <a:srgbClr val="7030A0"/>
                </a:solidFill>
                <a:latin typeface="Calibri"/>
                <a:cs typeface="Calibri"/>
              </a:rPr>
              <a:t>Postulación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5FACA05-675D-B5A2-6B32-7A019E542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34" y="1562895"/>
            <a:ext cx="7924800" cy="5624645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6B1B8AFD-21AB-142A-362E-BD4F028CC5B6}"/>
              </a:ext>
            </a:extLst>
          </p:cNvPr>
          <p:cNvSpPr/>
          <p:nvPr/>
        </p:nvSpPr>
        <p:spPr>
          <a:xfrm>
            <a:off x="7229260" y="5029200"/>
            <a:ext cx="1143000" cy="640081"/>
          </a:xfrm>
          <a:custGeom>
            <a:avLst/>
            <a:gdLst/>
            <a:ahLst/>
            <a:cxnLst/>
            <a:rect l="l" t="t" r="r" b="b"/>
            <a:pathLst>
              <a:path w="1193800" h="457200">
                <a:moveTo>
                  <a:pt x="0" y="0"/>
                </a:moveTo>
                <a:lnTo>
                  <a:pt x="1193800" y="0"/>
                </a:lnTo>
                <a:lnTo>
                  <a:pt x="11938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6AF9AA1-6C04-8A06-7056-BC7CF4282B0B}"/>
              </a:ext>
            </a:extLst>
          </p:cNvPr>
          <p:cNvSpPr txBox="1"/>
          <p:nvPr/>
        </p:nvSpPr>
        <p:spPr>
          <a:xfrm>
            <a:off x="8454631" y="4333577"/>
            <a:ext cx="16037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Aparece el botón de guardar o enviar</a:t>
            </a:r>
          </a:p>
          <a:p>
            <a:r>
              <a:rPr lang="es-CL" dirty="0"/>
              <a:t>Se recomienda guardar regularmente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921A3C17-F80A-2E7D-0A64-C63DD7A97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47" y="2362200"/>
            <a:ext cx="8618800" cy="511354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749" y="1171931"/>
            <a:ext cx="7303134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IMPORTANTE</a:t>
            </a:r>
            <a:r>
              <a:rPr sz="2000" b="0" spc="-10" dirty="0">
                <a:latin typeface="Calibri"/>
                <a:cs typeface="Calibri"/>
              </a:rPr>
              <a:t>:</a:t>
            </a:r>
            <a:r>
              <a:rPr sz="2000" b="0" spc="-19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Para</a:t>
            </a:r>
            <a:r>
              <a:rPr sz="2000" b="0" spc="-114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“guardar”</a:t>
            </a:r>
            <a:r>
              <a:rPr sz="2000" b="0" spc="-190" dirty="0">
                <a:latin typeface="Calibri"/>
                <a:cs typeface="Calibri"/>
              </a:rPr>
              <a:t> </a:t>
            </a:r>
            <a:r>
              <a:rPr sz="2000" b="0" spc="20" dirty="0">
                <a:latin typeface="Calibri"/>
                <a:cs typeface="Calibri"/>
              </a:rPr>
              <a:t>la</a:t>
            </a:r>
            <a:r>
              <a:rPr sz="2000" b="0" spc="-114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información</a:t>
            </a:r>
            <a:r>
              <a:rPr sz="2000" b="0" spc="-105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ingresada: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50"/>
              </a:lnSpc>
              <a:spcBef>
                <a:spcPts val="2420"/>
              </a:spcBef>
            </a:pPr>
            <a:r>
              <a:rPr sz="2000" b="0" spc="5" dirty="0">
                <a:latin typeface="Calibri"/>
                <a:cs typeface="Calibri"/>
              </a:rPr>
              <a:t>Elegir</a:t>
            </a:r>
            <a:r>
              <a:rPr sz="2000" b="0" spc="-155" dirty="0">
                <a:latin typeface="Calibri"/>
                <a:cs typeface="Calibri"/>
              </a:rPr>
              <a:t> </a:t>
            </a:r>
            <a:r>
              <a:rPr sz="2000" b="0" spc="20" dirty="0">
                <a:latin typeface="Calibri"/>
                <a:cs typeface="Calibri"/>
              </a:rPr>
              <a:t>la</a:t>
            </a:r>
            <a:r>
              <a:rPr sz="2000" b="0" spc="-15" dirty="0">
                <a:latin typeface="Calibri"/>
                <a:cs typeface="Calibri"/>
              </a:rPr>
              <a:t> </a:t>
            </a:r>
            <a:r>
              <a:rPr sz="2000" b="0" spc="25" dirty="0">
                <a:latin typeface="Calibri"/>
                <a:cs typeface="Calibri"/>
              </a:rPr>
              <a:t>pestaña</a:t>
            </a:r>
            <a:r>
              <a:rPr sz="2000" b="0" spc="-215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“Guardar</a:t>
            </a:r>
            <a:r>
              <a:rPr sz="2000" b="0" spc="-15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y</a:t>
            </a:r>
            <a:r>
              <a:rPr sz="2000" b="0" spc="-160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enviar”,</a:t>
            </a:r>
            <a:r>
              <a:rPr sz="2000" b="0" spc="-155" dirty="0">
                <a:latin typeface="Calibri"/>
                <a:cs typeface="Calibri"/>
              </a:rPr>
              <a:t> </a:t>
            </a:r>
            <a:r>
              <a:rPr sz="2000" b="0" spc="20" dirty="0">
                <a:latin typeface="Calibri"/>
                <a:cs typeface="Calibri"/>
              </a:rPr>
              <a:t>opción</a:t>
            </a:r>
            <a:r>
              <a:rPr sz="2000" b="0" spc="-105" dirty="0">
                <a:latin typeface="Calibri"/>
                <a:cs typeface="Calibri"/>
              </a:rPr>
              <a:t> </a:t>
            </a:r>
            <a:r>
              <a:rPr sz="2000" b="0" spc="-20" dirty="0">
                <a:latin typeface="Calibri"/>
                <a:cs typeface="Calibri"/>
              </a:rPr>
              <a:t>“Guardar”.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50"/>
              </a:lnSpc>
            </a:pPr>
            <a:r>
              <a:rPr sz="2000" b="0" spc="-10" dirty="0">
                <a:latin typeface="Calibri"/>
                <a:cs typeface="Calibri"/>
              </a:rPr>
              <a:t>Se</a:t>
            </a:r>
            <a:r>
              <a:rPr sz="2000" b="0" spc="-45" dirty="0">
                <a:latin typeface="Calibri"/>
                <a:cs typeface="Calibri"/>
              </a:rPr>
              <a:t> </a:t>
            </a:r>
            <a:r>
              <a:rPr sz="2000" b="0" spc="10" dirty="0">
                <a:latin typeface="Calibri"/>
                <a:cs typeface="Calibri"/>
              </a:rPr>
              <a:t>recomienda</a:t>
            </a:r>
            <a:r>
              <a:rPr sz="2000" b="0" spc="-11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guardar</a:t>
            </a:r>
            <a:r>
              <a:rPr sz="2000" b="0" spc="-14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en</a:t>
            </a:r>
            <a:r>
              <a:rPr sz="2000" b="0" spc="-100" dirty="0">
                <a:latin typeface="Calibri"/>
                <a:cs typeface="Calibri"/>
              </a:rPr>
              <a:t> </a:t>
            </a:r>
            <a:r>
              <a:rPr sz="2000" b="0" spc="5" dirty="0">
                <a:latin typeface="Calibri"/>
                <a:cs typeface="Calibri"/>
              </a:rPr>
              <a:t>forma</a:t>
            </a:r>
            <a:r>
              <a:rPr sz="2000" b="0" spc="-110" dirty="0">
                <a:latin typeface="Calibri"/>
                <a:cs typeface="Calibri"/>
              </a:rPr>
              <a:t> </a:t>
            </a:r>
            <a:r>
              <a:rPr sz="2000" b="0" spc="10" dirty="0">
                <a:latin typeface="Calibri"/>
                <a:cs typeface="Calibri"/>
              </a:rPr>
              <a:t>regular</a:t>
            </a:r>
            <a:r>
              <a:rPr sz="2000" b="0" spc="-145" dirty="0">
                <a:latin typeface="Calibri"/>
                <a:cs typeface="Calibri"/>
              </a:rPr>
              <a:t> </a:t>
            </a:r>
            <a:r>
              <a:rPr sz="2000" b="0" spc="-10" dirty="0">
                <a:latin typeface="Calibri"/>
                <a:cs typeface="Calibri"/>
              </a:rPr>
              <a:t>mientras</a:t>
            </a:r>
            <a:r>
              <a:rPr sz="2000" b="0" spc="-125" dirty="0">
                <a:latin typeface="Calibri"/>
                <a:cs typeface="Calibri"/>
              </a:rPr>
              <a:t> </a:t>
            </a:r>
            <a:r>
              <a:rPr sz="2000" b="0" spc="5" dirty="0">
                <a:latin typeface="Calibri"/>
                <a:cs typeface="Calibri"/>
              </a:rPr>
              <a:t>se</a:t>
            </a:r>
            <a:r>
              <a:rPr sz="2000" b="0" spc="-145" dirty="0">
                <a:latin typeface="Calibri"/>
                <a:cs typeface="Calibri"/>
              </a:rPr>
              <a:t> </a:t>
            </a:r>
            <a:r>
              <a:rPr sz="2000" b="0" spc="10" dirty="0">
                <a:latin typeface="Calibri"/>
                <a:cs typeface="Calibri"/>
              </a:rPr>
              <a:t>completa</a:t>
            </a:r>
            <a:r>
              <a:rPr sz="2000" b="0" spc="-215" dirty="0">
                <a:latin typeface="Calibri"/>
                <a:cs typeface="Calibri"/>
              </a:rPr>
              <a:t> </a:t>
            </a:r>
            <a:r>
              <a:rPr sz="2000" b="0" spc="20" dirty="0">
                <a:latin typeface="Calibri"/>
                <a:cs typeface="Calibri"/>
              </a:rPr>
              <a:t>la</a:t>
            </a:r>
            <a:r>
              <a:rPr sz="2000" b="0" spc="-105" dirty="0">
                <a:latin typeface="Calibri"/>
                <a:cs typeface="Calibri"/>
              </a:rPr>
              <a:t> </a:t>
            </a:r>
            <a:r>
              <a:rPr sz="2000" b="0" spc="5" dirty="0">
                <a:latin typeface="Calibri"/>
                <a:cs typeface="Calibri"/>
              </a:rPr>
              <a:t>Ficha.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1800" y="4517670"/>
            <a:ext cx="1193800" cy="734039"/>
          </a:xfrm>
          <a:custGeom>
            <a:avLst/>
            <a:gdLst/>
            <a:ahLst/>
            <a:cxnLst/>
            <a:rect l="l" t="t" r="r" b="b"/>
            <a:pathLst>
              <a:path w="1409700" h="787400">
                <a:moveTo>
                  <a:pt x="0" y="0"/>
                </a:moveTo>
                <a:lnTo>
                  <a:pt x="1409699" y="0"/>
                </a:lnTo>
                <a:lnTo>
                  <a:pt x="1409699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1800" y="3337559"/>
            <a:ext cx="1143000" cy="640081"/>
          </a:xfrm>
          <a:custGeom>
            <a:avLst/>
            <a:gdLst/>
            <a:ahLst/>
            <a:cxnLst/>
            <a:rect l="l" t="t" r="r" b="b"/>
            <a:pathLst>
              <a:path w="1193800" h="457200">
                <a:moveTo>
                  <a:pt x="0" y="0"/>
                </a:moveTo>
                <a:lnTo>
                  <a:pt x="1193800" y="0"/>
                </a:lnTo>
                <a:lnTo>
                  <a:pt x="11938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5723" y="515111"/>
            <a:ext cx="532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0" dirty="0">
                <a:latin typeface="Calibri"/>
                <a:cs typeface="Calibri"/>
              </a:rPr>
              <a:t>Etapa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2:</a:t>
            </a:r>
            <a:r>
              <a:rPr sz="1600" b="1" spc="-1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Ingreso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cuenta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inicio</a:t>
            </a:r>
            <a:r>
              <a:rPr sz="1600" b="1" spc="-125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25" dirty="0">
                <a:latin typeface="Calibri"/>
                <a:cs typeface="Calibri"/>
              </a:rPr>
              <a:t>una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Ficha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Postulación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5" y="133765"/>
            <a:ext cx="2696024" cy="15426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B9365029-EEFC-FA04-B1BB-7837437FF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4368"/>
            <a:ext cx="10058400" cy="5015172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0409" y="603258"/>
            <a:ext cx="41357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Etapa </a:t>
            </a:r>
            <a:r>
              <a:rPr spc="-10" dirty="0"/>
              <a:t>4: </a:t>
            </a:r>
            <a:r>
              <a:rPr dirty="0"/>
              <a:t>Documentos</a:t>
            </a:r>
            <a:r>
              <a:rPr spc="-370" dirty="0"/>
              <a:t> </a:t>
            </a:r>
            <a:r>
              <a:rPr dirty="0"/>
              <a:t>requeridos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749" y="958689"/>
            <a:ext cx="5827395" cy="93281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2000" spc="10" dirty="0">
                <a:latin typeface="Calibri"/>
                <a:cs typeface="Calibri"/>
              </a:rPr>
              <a:t>(Pestaña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“Documentos”)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000" spc="20" dirty="0">
                <a:solidFill>
                  <a:srgbClr val="7030A0"/>
                </a:solidFill>
                <a:latin typeface="Calibri"/>
                <a:cs typeface="Calibri"/>
              </a:rPr>
              <a:t>a)</a:t>
            </a:r>
            <a:r>
              <a:rPr sz="2000" spc="-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7030A0"/>
                </a:solidFill>
                <a:latin typeface="Calibri"/>
                <a:cs typeface="Calibri"/>
              </a:rPr>
              <a:t>Descarga</a:t>
            </a:r>
            <a:r>
              <a:rPr sz="2000" spc="-1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7030A0"/>
                </a:solidFill>
                <a:latin typeface="Calibri"/>
                <a:cs typeface="Calibri"/>
              </a:rPr>
              <a:t>del</a:t>
            </a:r>
            <a:r>
              <a:rPr sz="2000" spc="-1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7030A0"/>
                </a:solidFill>
                <a:latin typeface="Calibri"/>
                <a:cs typeface="Calibri"/>
              </a:rPr>
              <a:t>Formulario</a:t>
            </a:r>
            <a:r>
              <a:rPr sz="2000" spc="-204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7030A0"/>
                </a:solidFill>
                <a:latin typeface="Calibri"/>
                <a:cs typeface="Calibri"/>
              </a:rPr>
              <a:t>de</a:t>
            </a:r>
            <a:r>
              <a:rPr sz="2000" spc="-14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030A0"/>
                </a:solidFill>
                <a:latin typeface="Calibri"/>
                <a:cs typeface="Calibri"/>
              </a:rPr>
              <a:t>Antecedentes</a:t>
            </a:r>
            <a:r>
              <a:rPr sz="2000" spc="-13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7030A0"/>
                </a:solidFill>
                <a:latin typeface="Calibri"/>
                <a:cs typeface="Calibri"/>
              </a:rPr>
              <a:t>Económicos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" y="6483420"/>
            <a:ext cx="2971800" cy="261564"/>
          </a:xfrm>
          <a:custGeom>
            <a:avLst/>
            <a:gdLst/>
            <a:ahLst/>
            <a:cxnLst/>
            <a:rect l="l" t="t" r="r" b="b"/>
            <a:pathLst>
              <a:path w="3060700" h="355600">
                <a:moveTo>
                  <a:pt x="0" y="0"/>
                </a:moveTo>
                <a:lnTo>
                  <a:pt x="3060700" y="0"/>
                </a:lnTo>
                <a:lnTo>
                  <a:pt x="3060700" y="355599"/>
                </a:lnTo>
                <a:lnTo>
                  <a:pt x="0" y="35559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3800" y="3878035"/>
            <a:ext cx="927100" cy="330200"/>
          </a:xfrm>
          <a:custGeom>
            <a:avLst/>
            <a:gdLst/>
            <a:ahLst/>
            <a:cxnLst/>
            <a:rect l="l" t="t" r="r" b="b"/>
            <a:pathLst>
              <a:path w="927100" h="330200">
                <a:moveTo>
                  <a:pt x="0" y="0"/>
                </a:moveTo>
                <a:lnTo>
                  <a:pt x="927100" y="0"/>
                </a:lnTo>
                <a:lnTo>
                  <a:pt x="927100" y="330199"/>
                </a:lnTo>
                <a:lnTo>
                  <a:pt x="0" y="33019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800" y="7267059"/>
            <a:ext cx="4998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Descargar el </a:t>
            </a:r>
            <a:r>
              <a:rPr sz="1800" spc="-25" dirty="0">
                <a:latin typeface="Calibri"/>
                <a:cs typeface="Calibri"/>
              </a:rPr>
              <a:t>Formulario de </a:t>
            </a:r>
            <a:r>
              <a:rPr sz="1800" spc="-15" dirty="0">
                <a:latin typeface="Calibri"/>
                <a:cs typeface="Calibri"/>
              </a:rPr>
              <a:t>Antecedentes</a:t>
            </a:r>
            <a:r>
              <a:rPr sz="1800" spc="-1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Económicos.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6550" y="6820410"/>
            <a:ext cx="533400" cy="508000"/>
          </a:xfrm>
          <a:custGeom>
            <a:avLst/>
            <a:gdLst/>
            <a:ahLst/>
            <a:cxnLst/>
            <a:rect l="l" t="t" r="r" b="b"/>
            <a:pathLst>
              <a:path w="533400" h="508000">
                <a:moveTo>
                  <a:pt x="533400" y="254000"/>
                </a:moveTo>
                <a:lnTo>
                  <a:pt x="0" y="254000"/>
                </a:lnTo>
                <a:lnTo>
                  <a:pt x="266700" y="508000"/>
                </a:lnTo>
                <a:lnTo>
                  <a:pt x="533400" y="254000"/>
                </a:lnTo>
                <a:close/>
              </a:path>
              <a:path w="533400" h="508000">
                <a:moveTo>
                  <a:pt x="400050" y="0"/>
                </a:moveTo>
                <a:lnTo>
                  <a:pt x="133350" y="0"/>
                </a:lnTo>
                <a:lnTo>
                  <a:pt x="133350" y="254000"/>
                </a:lnTo>
                <a:lnTo>
                  <a:pt x="400050" y="254000"/>
                </a:lnTo>
                <a:lnTo>
                  <a:pt x="400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60261" y="599095"/>
            <a:ext cx="1163086" cy="52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1755</TotalTime>
  <Words>993</Words>
  <Application>Microsoft Office PowerPoint</Application>
  <PresentationFormat>Personalizado</PresentationFormat>
  <Paragraphs>84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Calibri</vt:lpstr>
      <vt:lpstr>Times New Roman</vt:lpstr>
      <vt:lpstr>Office Theme</vt:lpstr>
      <vt:lpstr>Guía del Postulante</vt:lpstr>
      <vt:lpstr>Etapa 1: Creación de cuenta en Ficha de Postulación UCSC</vt:lpstr>
      <vt:lpstr>Presentación de PowerPoint</vt:lpstr>
      <vt:lpstr>Etapa 2: Ingreso a la cuenta e inicio de una Ficha de Postulación</vt:lpstr>
      <vt:lpstr>Presentación de PowerPoint</vt:lpstr>
      <vt:lpstr>Presentación de PowerPoint</vt:lpstr>
      <vt:lpstr>f) Inicio de la Ficha de Postulación</vt:lpstr>
      <vt:lpstr>IMPORTANTE: Para “guardar” la información ingresada: Elegir la pestaña “Guardar y enviar”, opción “Guardar”. Se recomienda guardar en forma regular mientras se completa la Ficha.</vt:lpstr>
      <vt:lpstr>Etapa 4: Documentos requeridos</vt:lpstr>
      <vt:lpstr>Presentación de PowerPoint</vt:lpstr>
      <vt:lpstr>c) Documentos por subir</vt:lpstr>
      <vt:lpstr>IMPORTANTE: respecto a los documentos por subir</vt:lpstr>
      <vt:lpstr>Envío de la Ficha (Pestaña “Guardar y Enviar”)</vt:lpstr>
      <vt:lpstr>Envío de la documentación al Programa  IMPORTANTE</vt:lpstr>
      <vt:lpstr>Preparación de la entrevista personal  IMPORTANTE</vt:lpstr>
      <vt:lpstr>Preparación de la entrevista personal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del Postulante</dc:title>
  <dc:creator>adm</dc:creator>
  <cp:lastModifiedBy>Dariela Nuñez</cp:lastModifiedBy>
  <cp:revision>13</cp:revision>
  <dcterms:created xsi:type="dcterms:W3CDTF">2020-10-20T14:18:42Z</dcterms:created>
  <dcterms:modified xsi:type="dcterms:W3CDTF">2023-09-06T15:52:14Z</dcterms:modified>
</cp:coreProperties>
</file>